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Garet Bold" charset="1" panose="00000000000000000000"/>
      <p:regular r:id="rId20"/>
    </p:embeddedFont>
    <p:embeddedFont>
      <p:font typeface="Source Han Sans KR Bold" charset="1" panose="020B0800000000000000"/>
      <p:regular r:id="rId21"/>
    </p:embeddedFont>
    <p:embeddedFont>
      <p:font typeface="210 도시락" charset="1" panose="02020603020101020101"/>
      <p:regular r:id="rId22"/>
    </p:embeddedFont>
    <p:embeddedFont>
      <p:font typeface="210 밀레니얼" charset="1" panose="02020503020101020101"/>
      <p:regular r:id="rId23"/>
    </p:embeddedFont>
    <p:embeddedFont>
      <p:font typeface="Baekmuk Headline" charset="1" panose="02030600000101010101"/>
      <p:regular r:id="rId24"/>
    </p:embeddedFont>
    <p:embeddedFont>
      <p:font typeface="Source Han Sans KR" charset="1" panose="020B0400000000000000"/>
      <p:regular r:id="rId25"/>
    </p:embeddedFont>
    <p:embeddedFont>
      <p:font typeface="Garet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Relationship Id="rId4" Target="../media/image34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37.png" Type="http://schemas.openxmlformats.org/officeDocument/2006/relationships/image"/><Relationship Id="rId8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2" Target="../media/image2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449974" y="1312917"/>
            <a:ext cx="2326451" cy="625970"/>
            <a:chOff x="0" y="0"/>
            <a:chExt cx="3101934" cy="83462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49249" y="138214"/>
              <a:ext cx="393019" cy="334221"/>
              <a:chOff x="0" y="0"/>
              <a:chExt cx="955793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95579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55793">
                    <a:moveTo>
                      <a:pt x="477896" y="0"/>
                    </a:moveTo>
                    <a:cubicBezTo>
                      <a:pt x="213962" y="0"/>
                      <a:pt x="0" y="181951"/>
                      <a:pt x="0" y="406400"/>
                    </a:cubicBezTo>
                    <a:cubicBezTo>
                      <a:pt x="0" y="630849"/>
                      <a:pt x="213962" y="812800"/>
                      <a:pt x="477896" y="812800"/>
                    </a:cubicBezTo>
                    <a:cubicBezTo>
                      <a:pt x="741831" y="812800"/>
                      <a:pt x="955793" y="630849"/>
                      <a:pt x="955793" y="406400"/>
                    </a:cubicBezTo>
                    <a:cubicBezTo>
                      <a:pt x="955793" y="181951"/>
                      <a:pt x="741831" y="0"/>
                      <a:pt x="477896" y="0"/>
                    </a:cubicBezTo>
                    <a:close/>
                  </a:path>
                </a:pathLst>
              </a:custGeom>
              <a:solidFill>
                <a:srgbClr val="1008C4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89606" y="47625"/>
                <a:ext cx="776582" cy="688975"/>
              </a:xfrm>
              <a:prstGeom prst="rect">
                <a:avLst/>
              </a:prstGeom>
            </p:spPr>
            <p:txBody>
              <a:bodyPr anchor="ctr" rtlCol="false" tIns="84877" lIns="84877" bIns="84877" rIns="84877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0" y="405668"/>
              <a:ext cx="295516" cy="251305"/>
              <a:chOff x="0" y="0"/>
              <a:chExt cx="955793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95579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955793">
                    <a:moveTo>
                      <a:pt x="477896" y="0"/>
                    </a:moveTo>
                    <a:cubicBezTo>
                      <a:pt x="213962" y="0"/>
                      <a:pt x="0" y="181951"/>
                      <a:pt x="0" y="406400"/>
                    </a:cubicBezTo>
                    <a:cubicBezTo>
                      <a:pt x="0" y="630849"/>
                      <a:pt x="213962" y="812800"/>
                      <a:pt x="477896" y="812800"/>
                    </a:cubicBezTo>
                    <a:cubicBezTo>
                      <a:pt x="741831" y="812800"/>
                      <a:pt x="955793" y="630849"/>
                      <a:pt x="955793" y="406400"/>
                    </a:cubicBezTo>
                    <a:cubicBezTo>
                      <a:pt x="955793" y="181951"/>
                      <a:pt x="741831" y="0"/>
                      <a:pt x="477896" y="0"/>
                    </a:cubicBezTo>
                    <a:close/>
                  </a:path>
                </a:pathLst>
              </a:custGeom>
              <a:solidFill>
                <a:srgbClr val="1008C4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89606" y="47625"/>
                <a:ext cx="776582" cy="688975"/>
              </a:xfrm>
              <a:prstGeom prst="rect">
                <a:avLst/>
              </a:prstGeom>
            </p:spPr>
            <p:txBody>
              <a:bodyPr anchor="ctr" rtlCol="false" tIns="84877" lIns="84877" bIns="84877" rIns="84877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667668" y="-85725"/>
              <a:ext cx="2434266" cy="9203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47"/>
                </a:lnSpc>
                <a:spcBef>
                  <a:spcPct val="0"/>
                </a:spcBef>
              </a:pPr>
              <a:r>
                <a:rPr lang="en-US" sz="4177">
                  <a:solidFill>
                    <a:srgbClr val="1008C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DIDIM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0" y="9258300"/>
            <a:ext cx="18288000" cy="1028700"/>
            <a:chOff x="0" y="0"/>
            <a:chExt cx="4816593" cy="2709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C3C4FA">
                <a:alpha val="19608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4069959" y="3894754"/>
            <a:ext cx="9911161" cy="0"/>
          </a:xfrm>
          <a:prstGeom prst="line">
            <a:avLst/>
          </a:prstGeom>
          <a:ln cap="flat" w="28575">
            <a:solidFill>
              <a:srgbClr val="ADADB0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0" y="0"/>
            <a:ext cx="18288000" cy="1028700"/>
            <a:chOff x="0" y="0"/>
            <a:chExt cx="4816593" cy="27093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816592" cy="270933"/>
            </a:xfrm>
            <a:custGeom>
              <a:avLst/>
              <a:gdLst/>
              <a:ahLst/>
              <a:cxnLst/>
              <a:rect r="r" b="b" t="t" l="l"/>
              <a:pathLst>
                <a:path h="2709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C3C4FA">
                <a:alpha val="19608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481659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502873" y="3203317"/>
            <a:ext cx="9282398" cy="535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41"/>
              </a:lnSpc>
              <a:spcBef>
                <a:spcPct val="0"/>
              </a:spcBef>
            </a:pPr>
            <a:r>
              <a:rPr lang="en-US" sz="3172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기후 및 환경 요인 기반 미취학 아동 질병률 예측 서비스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5618926" y="4156637"/>
            <a:ext cx="5779228" cy="1973727"/>
            <a:chOff x="0" y="0"/>
            <a:chExt cx="7705637" cy="2631635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1453416" y="-104023"/>
              <a:ext cx="6000542" cy="22832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4354"/>
                </a:lnSpc>
                <a:spcBef>
                  <a:spcPct val="0"/>
                </a:spcBef>
              </a:pPr>
              <a:r>
                <a:rPr lang="en-US" sz="10252">
                  <a:solidFill>
                    <a:srgbClr val="1008C4"/>
                  </a:solidFill>
                  <a:latin typeface="210 도시락"/>
                  <a:ea typeface="210 도시락"/>
                  <a:cs typeface="210 도시락"/>
                  <a:sym typeface="210 도시락"/>
                </a:rPr>
                <a:t>버디힐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302988" y="2101760"/>
              <a:ext cx="4249517" cy="5298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8"/>
                </a:lnSpc>
                <a:spcBef>
                  <a:spcPct val="0"/>
                </a:spcBef>
              </a:pPr>
              <a:r>
                <a:rPr lang="en-US" sz="2420">
                  <a:solidFill>
                    <a:srgbClr val="ADADB0"/>
                  </a:solidFill>
                  <a:latin typeface="210 밀레니얼"/>
                  <a:ea typeface="210 밀레니얼"/>
                  <a:cs typeface="210 밀레니얼"/>
                  <a:sym typeface="210 밀레니얼"/>
                </a:rPr>
                <a:t>Buddy Heal 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-219075"/>
              <a:ext cx="1856318" cy="2494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5770"/>
                </a:lnSpc>
                <a:spcBef>
                  <a:spcPct val="0"/>
                </a:spcBef>
              </a:pPr>
              <a:r>
                <a:rPr lang="en-US" sz="11264">
                  <a:solidFill>
                    <a:srgbClr val="ADADB0"/>
                  </a:solidFill>
                  <a:latin typeface="Baekmuk Headline"/>
                  <a:ea typeface="Baekmuk Headline"/>
                  <a:cs typeface="Baekmuk Headline"/>
                  <a:sym typeface="Baekmuk Headline"/>
                </a:rPr>
                <a:t>“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6909454" y="-123242"/>
              <a:ext cx="796183" cy="24944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15770"/>
                </a:lnSpc>
                <a:spcBef>
                  <a:spcPct val="0"/>
                </a:spcBef>
              </a:pPr>
              <a:r>
                <a:rPr lang="en-US" sz="11264">
                  <a:solidFill>
                    <a:srgbClr val="ADADB0"/>
                  </a:solidFill>
                  <a:latin typeface="Baekmuk Headline"/>
                  <a:ea typeface="Baekmuk Headline"/>
                  <a:cs typeface="Baekmuk Headline"/>
                  <a:sym typeface="Baekmuk Headline"/>
                </a:rPr>
                <a:t>”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4436198" y="6329656"/>
            <a:ext cx="9178683" cy="217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6"/>
              </a:lnSpc>
            </a:pPr>
          </a:p>
          <a:p>
            <a:pPr algn="ctr">
              <a:lnSpc>
                <a:spcPts val="2936"/>
              </a:lnSpc>
            </a:pPr>
          </a:p>
          <a:p>
            <a:pPr algn="ctr">
              <a:lnSpc>
                <a:spcPts val="2936"/>
              </a:lnSpc>
            </a:pPr>
            <a:r>
              <a:rPr lang="en-US" sz="1779">
                <a:solidFill>
                  <a:srgbClr val="73737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버전: v1.0</a:t>
            </a:r>
          </a:p>
          <a:p>
            <a:pPr algn="ctr">
              <a:lnSpc>
                <a:spcPts val="2936"/>
              </a:lnSpc>
            </a:pPr>
            <a:r>
              <a:rPr lang="en-US" sz="1779">
                <a:solidFill>
                  <a:srgbClr val="73737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날짜: 2024.07.12</a:t>
            </a:r>
          </a:p>
          <a:p>
            <a:pPr algn="ctr">
              <a:lnSpc>
                <a:spcPts val="2936"/>
              </a:lnSpc>
            </a:pPr>
            <a:r>
              <a:rPr lang="en-US" sz="1779">
                <a:solidFill>
                  <a:srgbClr val="73737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작성자 : 김민희, 권정현, 황지영, 한혜원</a:t>
            </a:r>
          </a:p>
          <a:p>
            <a:pPr algn="ctr">
              <a:lnSpc>
                <a:spcPts val="2936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0980" y="2705396"/>
            <a:ext cx="8368010" cy="6119199"/>
            <a:chOff x="0" y="0"/>
            <a:chExt cx="11157347" cy="8158933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621990" y="5241425"/>
              <a:ext cx="902847" cy="790672"/>
              <a:chOff x="0" y="0"/>
              <a:chExt cx="977421" cy="85598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52759" y="50800"/>
                <a:ext cx="869128" cy="762000"/>
              </a:xfrm>
              <a:custGeom>
                <a:avLst/>
                <a:gdLst/>
                <a:ahLst/>
                <a:cxnLst/>
                <a:rect r="r" b="b" t="t" l="l"/>
                <a:pathLst>
                  <a:path h="762000" w="869128">
                    <a:moveTo>
                      <a:pt x="869127" y="25400"/>
                    </a:moveTo>
                    <a:cubicBezTo>
                      <a:pt x="846913" y="267970"/>
                      <a:pt x="824699" y="358140"/>
                      <a:pt x="805262" y="416560"/>
                    </a:cubicBezTo>
                    <a:cubicBezTo>
                      <a:pt x="791378" y="458470"/>
                      <a:pt x="783047" y="480060"/>
                      <a:pt x="760833" y="521970"/>
                    </a:cubicBezTo>
                    <a:cubicBezTo>
                      <a:pt x="726124" y="585470"/>
                      <a:pt x="641432" y="737870"/>
                      <a:pt x="603946" y="754380"/>
                    </a:cubicBezTo>
                    <a:cubicBezTo>
                      <a:pt x="591451" y="760730"/>
                      <a:pt x="578955" y="756920"/>
                      <a:pt x="572013" y="753110"/>
                    </a:cubicBezTo>
                    <a:cubicBezTo>
                      <a:pt x="566460" y="748030"/>
                      <a:pt x="563683" y="742950"/>
                      <a:pt x="562295" y="731520"/>
                    </a:cubicBezTo>
                    <a:cubicBezTo>
                      <a:pt x="553964" y="676910"/>
                      <a:pt x="601169" y="322580"/>
                      <a:pt x="640044" y="270510"/>
                    </a:cubicBezTo>
                    <a:cubicBezTo>
                      <a:pt x="649763" y="255270"/>
                      <a:pt x="665035" y="248920"/>
                      <a:pt x="674754" y="250190"/>
                    </a:cubicBezTo>
                    <a:cubicBezTo>
                      <a:pt x="683084" y="251460"/>
                      <a:pt x="691414" y="262890"/>
                      <a:pt x="694191" y="273050"/>
                    </a:cubicBezTo>
                    <a:cubicBezTo>
                      <a:pt x="698356" y="284480"/>
                      <a:pt x="694191" y="295910"/>
                      <a:pt x="688637" y="316230"/>
                    </a:cubicBezTo>
                    <a:cubicBezTo>
                      <a:pt x="676142" y="360680"/>
                      <a:pt x="630325" y="463550"/>
                      <a:pt x="592839" y="532130"/>
                    </a:cubicBezTo>
                    <a:cubicBezTo>
                      <a:pt x="553964" y="600710"/>
                      <a:pt x="492875" y="708660"/>
                      <a:pt x="459554" y="728980"/>
                    </a:cubicBezTo>
                    <a:cubicBezTo>
                      <a:pt x="447059" y="735330"/>
                      <a:pt x="435952" y="736600"/>
                      <a:pt x="427621" y="732790"/>
                    </a:cubicBezTo>
                    <a:cubicBezTo>
                      <a:pt x="420680" y="728980"/>
                      <a:pt x="413738" y="720090"/>
                      <a:pt x="412349" y="707390"/>
                    </a:cubicBezTo>
                    <a:cubicBezTo>
                      <a:pt x="412349" y="671830"/>
                      <a:pt x="476215" y="579120"/>
                      <a:pt x="517866" y="509270"/>
                    </a:cubicBezTo>
                    <a:cubicBezTo>
                      <a:pt x="566460" y="426720"/>
                      <a:pt x="645598" y="275590"/>
                      <a:pt x="690026" y="245110"/>
                    </a:cubicBezTo>
                    <a:cubicBezTo>
                      <a:pt x="706686" y="234950"/>
                      <a:pt x="726124" y="232410"/>
                      <a:pt x="734454" y="236220"/>
                    </a:cubicBezTo>
                    <a:cubicBezTo>
                      <a:pt x="741396" y="240030"/>
                      <a:pt x="745561" y="252730"/>
                      <a:pt x="745561" y="264160"/>
                    </a:cubicBezTo>
                    <a:cubicBezTo>
                      <a:pt x="744173" y="279400"/>
                      <a:pt x="727512" y="299720"/>
                      <a:pt x="710852" y="323850"/>
                    </a:cubicBezTo>
                    <a:cubicBezTo>
                      <a:pt x="684472" y="364490"/>
                      <a:pt x="619218" y="476250"/>
                      <a:pt x="590062" y="483870"/>
                    </a:cubicBezTo>
                    <a:cubicBezTo>
                      <a:pt x="578955" y="487680"/>
                      <a:pt x="565071" y="480060"/>
                      <a:pt x="560906" y="473710"/>
                    </a:cubicBezTo>
                    <a:cubicBezTo>
                      <a:pt x="556741" y="467360"/>
                      <a:pt x="555353" y="455930"/>
                      <a:pt x="560906" y="444500"/>
                    </a:cubicBezTo>
                    <a:cubicBezTo>
                      <a:pt x="574790" y="416560"/>
                      <a:pt x="677530" y="327660"/>
                      <a:pt x="706686" y="326390"/>
                    </a:cubicBezTo>
                    <a:cubicBezTo>
                      <a:pt x="719182" y="325120"/>
                      <a:pt x="728901" y="335280"/>
                      <a:pt x="731677" y="342900"/>
                    </a:cubicBezTo>
                    <a:cubicBezTo>
                      <a:pt x="735842" y="350520"/>
                      <a:pt x="733066" y="363220"/>
                      <a:pt x="723347" y="370840"/>
                    </a:cubicBezTo>
                    <a:cubicBezTo>
                      <a:pt x="695579" y="392430"/>
                      <a:pt x="559518" y="377190"/>
                      <a:pt x="462331" y="388620"/>
                    </a:cubicBezTo>
                    <a:cubicBezTo>
                      <a:pt x="337377" y="402590"/>
                      <a:pt x="101352" y="467360"/>
                      <a:pt x="38874" y="454660"/>
                    </a:cubicBezTo>
                    <a:cubicBezTo>
                      <a:pt x="19437" y="450850"/>
                      <a:pt x="5553" y="441960"/>
                      <a:pt x="2776" y="433070"/>
                    </a:cubicBezTo>
                    <a:cubicBezTo>
                      <a:pt x="1388" y="425450"/>
                      <a:pt x="9718" y="414020"/>
                      <a:pt x="19437" y="407670"/>
                    </a:cubicBezTo>
                    <a:cubicBezTo>
                      <a:pt x="34709" y="397510"/>
                      <a:pt x="63865" y="397510"/>
                      <a:pt x="104128" y="391160"/>
                    </a:cubicBezTo>
                    <a:cubicBezTo>
                      <a:pt x="201315" y="378460"/>
                      <a:pt x="534527" y="325120"/>
                      <a:pt x="598393" y="341630"/>
                    </a:cubicBezTo>
                    <a:cubicBezTo>
                      <a:pt x="615053" y="346710"/>
                      <a:pt x="624772" y="354330"/>
                      <a:pt x="626160" y="363220"/>
                    </a:cubicBezTo>
                    <a:cubicBezTo>
                      <a:pt x="628937" y="370840"/>
                      <a:pt x="621995" y="382270"/>
                      <a:pt x="608111" y="391160"/>
                    </a:cubicBezTo>
                    <a:cubicBezTo>
                      <a:pt x="559518" y="421640"/>
                      <a:pt x="238801" y="474980"/>
                      <a:pt x="201315" y="455930"/>
                    </a:cubicBezTo>
                    <a:cubicBezTo>
                      <a:pt x="192985" y="452120"/>
                      <a:pt x="191596" y="441960"/>
                      <a:pt x="191596" y="434340"/>
                    </a:cubicBezTo>
                    <a:cubicBezTo>
                      <a:pt x="192985" y="427990"/>
                      <a:pt x="197150" y="421640"/>
                      <a:pt x="206869" y="415290"/>
                    </a:cubicBezTo>
                    <a:cubicBezTo>
                      <a:pt x="233248" y="397510"/>
                      <a:pt x="334600" y="383540"/>
                      <a:pt x="406796" y="373380"/>
                    </a:cubicBezTo>
                    <a:cubicBezTo>
                      <a:pt x="490099" y="360680"/>
                      <a:pt x="637267" y="336550"/>
                      <a:pt x="676142" y="351790"/>
                    </a:cubicBezTo>
                    <a:cubicBezTo>
                      <a:pt x="690026" y="356870"/>
                      <a:pt x="698356" y="367030"/>
                      <a:pt x="698356" y="374650"/>
                    </a:cubicBezTo>
                    <a:cubicBezTo>
                      <a:pt x="696968" y="383540"/>
                      <a:pt x="678919" y="401320"/>
                      <a:pt x="670588" y="401320"/>
                    </a:cubicBezTo>
                    <a:cubicBezTo>
                      <a:pt x="660870" y="401320"/>
                      <a:pt x="641432" y="383540"/>
                      <a:pt x="642821" y="374650"/>
                    </a:cubicBezTo>
                    <a:cubicBezTo>
                      <a:pt x="642821" y="365760"/>
                      <a:pt x="663646" y="350520"/>
                      <a:pt x="673365" y="350520"/>
                    </a:cubicBezTo>
                    <a:cubicBezTo>
                      <a:pt x="681695" y="350520"/>
                      <a:pt x="696968" y="364490"/>
                      <a:pt x="696968" y="372110"/>
                    </a:cubicBezTo>
                    <a:cubicBezTo>
                      <a:pt x="698356" y="381000"/>
                      <a:pt x="690026" y="392430"/>
                      <a:pt x="673365" y="401320"/>
                    </a:cubicBezTo>
                    <a:cubicBezTo>
                      <a:pt x="616441" y="431800"/>
                      <a:pt x="241578" y="481330"/>
                      <a:pt x="201315" y="455930"/>
                    </a:cubicBezTo>
                    <a:cubicBezTo>
                      <a:pt x="191596" y="449580"/>
                      <a:pt x="191596" y="435610"/>
                      <a:pt x="192985" y="427990"/>
                    </a:cubicBezTo>
                    <a:cubicBezTo>
                      <a:pt x="195762" y="421640"/>
                      <a:pt x="201315" y="417830"/>
                      <a:pt x="212422" y="412750"/>
                    </a:cubicBezTo>
                    <a:cubicBezTo>
                      <a:pt x="258239" y="391160"/>
                      <a:pt x="544246" y="326390"/>
                      <a:pt x="598392" y="341630"/>
                    </a:cubicBezTo>
                    <a:cubicBezTo>
                      <a:pt x="615053" y="346710"/>
                      <a:pt x="627549" y="360680"/>
                      <a:pt x="627549" y="369570"/>
                    </a:cubicBezTo>
                    <a:cubicBezTo>
                      <a:pt x="627549" y="378460"/>
                      <a:pt x="615053" y="388620"/>
                      <a:pt x="598392" y="396240"/>
                    </a:cubicBezTo>
                    <a:cubicBezTo>
                      <a:pt x="549799" y="416560"/>
                      <a:pt x="373474" y="407670"/>
                      <a:pt x="273511" y="417830"/>
                    </a:cubicBezTo>
                    <a:cubicBezTo>
                      <a:pt x="186043" y="427990"/>
                      <a:pt x="68030" y="462280"/>
                      <a:pt x="30544" y="455930"/>
                    </a:cubicBezTo>
                    <a:cubicBezTo>
                      <a:pt x="18049" y="453390"/>
                      <a:pt x="12495" y="449580"/>
                      <a:pt x="8330" y="444500"/>
                    </a:cubicBezTo>
                    <a:cubicBezTo>
                      <a:pt x="4165" y="438150"/>
                      <a:pt x="0" y="427990"/>
                      <a:pt x="5553" y="420370"/>
                    </a:cubicBezTo>
                    <a:cubicBezTo>
                      <a:pt x="16660" y="406400"/>
                      <a:pt x="68030" y="398780"/>
                      <a:pt x="115235" y="388620"/>
                    </a:cubicBezTo>
                    <a:cubicBezTo>
                      <a:pt x="197150" y="370840"/>
                      <a:pt x="360979" y="349250"/>
                      <a:pt x="455389" y="337820"/>
                    </a:cubicBezTo>
                    <a:cubicBezTo>
                      <a:pt x="523420" y="328930"/>
                      <a:pt x="584509" y="320040"/>
                      <a:pt x="630325" y="320040"/>
                    </a:cubicBezTo>
                    <a:cubicBezTo>
                      <a:pt x="660870" y="318770"/>
                      <a:pt x="688637" y="320040"/>
                      <a:pt x="706686" y="326390"/>
                    </a:cubicBezTo>
                    <a:cubicBezTo>
                      <a:pt x="719182" y="330200"/>
                      <a:pt x="728901" y="335280"/>
                      <a:pt x="731677" y="342900"/>
                    </a:cubicBezTo>
                    <a:cubicBezTo>
                      <a:pt x="735842" y="349250"/>
                      <a:pt x="734454" y="356870"/>
                      <a:pt x="728901" y="365760"/>
                    </a:cubicBezTo>
                    <a:cubicBezTo>
                      <a:pt x="713628" y="392430"/>
                      <a:pt x="619218" y="477520"/>
                      <a:pt x="590062" y="483870"/>
                    </a:cubicBezTo>
                    <a:cubicBezTo>
                      <a:pt x="578955" y="486410"/>
                      <a:pt x="570625" y="483870"/>
                      <a:pt x="565071" y="478790"/>
                    </a:cubicBezTo>
                    <a:cubicBezTo>
                      <a:pt x="559518" y="472440"/>
                      <a:pt x="555353" y="463550"/>
                      <a:pt x="558129" y="450850"/>
                    </a:cubicBezTo>
                    <a:cubicBezTo>
                      <a:pt x="565071" y="411480"/>
                      <a:pt x="660870" y="261620"/>
                      <a:pt x="698356" y="240030"/>
                    </a:cubicBezTo>
                    <a:cubicBezTo>
                      <a:pt x="710852" y="232410"/>
                      <a:pt x="727512" y="231140"/>
                      <a:pt x="734454" y="236220"/>
                    </a:cubicBezTo>
                    <a:cubicBezTo>
                      <a:pt x="741396" y="241300"/>
                      <a:pt x="745561" y="254000"/>
                      <a:pt x="742784" y="269240"/>
                    </a:cubicBezTo>
                    <a:cubicBezTo>
                      <a:pt x="734454" y="316230"/>
                      <a:pt x="617830" y="449580"/>
                      <a:pt x="567848" y="530860"/>
                    </a:cubicBezTo>
                    <a:cubicBezTo>
                      <a:pt x="527585" y="599440"/>
                      <a:pt x="492875" y="699770"/>
                      <a:pt x="463719" y="723900"/>
                    </a:cubicBezTo>
                    <a:cubicBezTo>
                      <a:pt x="452612" y="732790"/>
                      <a:pt x="442894" y="736600"/>
                      <a:pt x="434563" y="734060"/>
                    </a:cubicBezTo>
                    <a:cubicBezTo>
                      <a:pt x="424845" y="731520"/>
                      <a:pt x="413738" y="720090"/>
                      <a:pt x="412349" y="707390"/>
                    </a:cubicBezTo>
                    <a:cubicBezTo>
                      <a:pt x="412349" y="671830"/>
                      <a:pt x="509536" y="567690"/>
                      <a:pt x="541469" y="510540"/>
                    </a:cubicBezTo>
                    <a:cubicBezTo>
                      <a:pt x="566460" y="469900"/>
                      <a:pt x="581732" y="439420"/>
                      <a:pt x="598393" y="400050"/>
                    </a:cubicBezTo>
                    <a:cubicBezTo>
                      <a:pt x="615053" y="356870"/>
                      <a:pt x="621995" y="285750"/>
                      <a:pt x="641432" y="264160"/>
                    </a:cubicBezTo>
                    <a:cubicBezTo>
                      <a:pt x="651151" y="254000"/>
                      <a:pt x="666423" y="247650"/>
                      <a:pt x="674754" y="250190"/>
                    </a:cubicBezTo>
                    <a:cubicBezTo>
                      <a:pt x="683084" y="252730"/>
                      <a:pt x="691414" y="262890"/>
                      <a:pt x="694191" y="278130"/>
                    </a:cubicBezTo>
                    <a:cubicBezTo>
                      <a:pt x="708075" y="340360"/>
                      <a:pt x="644209" y="726440"/>
                      <a:pt x="603946" y="754380"/>
                    </a:cubicBezTo>
                    <a:cubicBezTo>
                      <a:pt x="594227" y="762000"/>
                      <a:pt x="578955" y="758190"/>
                      <a:pt x="572013" y="753110"/>
                    </a:cubicBezTo>
                    <a:cubicBezTo>
                      <a:pt x="566460" y="748030"/>
                      <a:pt x="562295" y="737870"/>
                      <a:pt x="563683" y="725170"/>
                    </a:cubicBezTo>
                    <a:cubicBezTo>
                      <a:pt x="569236" y="685800"/>
                      <a:pt x="677530" y="562610"/>
                      <a:pt x="709463" y="502920"/>
                    </a:cubicBezTo>
                    <a:cubicBezTo>
                      <a:pt x="730289" y="463550"/>
                      <a:pt x="738619" y="443230"/>
                      <a:pt x="752503" y="403860"/>
                    </a:cubicBezTo>
                    <a:cubicBezTo>
                      <a:pt x="770552" y="346710"/>
                      <a:pt x="792766" y="261620"/>
                      <a:pt x="802485" y="194310"/>
                    </a:cubicBezTo>
                    <a:cubicBezTo>
                      <a:pt x="812203" y="133350"/>
                      <a:pt x="796931" y="46990"/>
                      <a:pt x="814980" y="20320"/>
                    </a:cubicBezTo>
                    <a:cubicBezTo>
                      <a:pt x="821922" y="7620"/>
                      <a:pt x="835806" y="0"/>
                      <a:pt x="845525" y="0"/>
                    </a:cubicBezTo>
                    <a:cubicBezTo>
                      <a:pt x="853855" y="1270"/>
                      <a:pt x="869127" y="25400"/>
                      <a:pt x="869127" y="2540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550225" y="0"/>
              <a:ext cx="9218820" cy="6766319"/>
            </a:xfrm>
            <a:custGeom>
              <a:avLst/>
              <a:gdLst/>
              <a:ahLst/>
              <a:cxnLst/>
              <a:rect r="r" b="b" t="t" l="l"/>
              <a:pathLst>
                <a:path h="6766319" w="9218820">
                  <a:moveTo>
                    <a:pt x="0" y="0"/>
                  </a:moveTo>
                  <a:lnTo>
                    <a:pt x="9218821" y="0"/>
                  </a:lnTo>
                  <a:lnTo>
                    <a:pt x="9218821" y="6766319"/>
                  </a:lnTo>
                  <a:lnTo>
                    <a:pt x="0" y="67663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204" r="0" b="-16878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4176247"/>
              <a:ext cx="11157347" cy="3982685"/>
              <a:chOff x="0" y="0"/>
              <a:chExt cx="12078930" cy="43116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52759" y="49530"/>
                <a:ext cx="11972025" cy="4213860"/>
              </a:xfrm>
              <a:custGeom>
                <a:avLst/>
                <a:gdLst/>
                <a:ahLst/>
                <a:cxnLst/>
                <a:rect r="r" b="b" t="t" l="l"/>
                <a:pathLst>
                  <a:path h="4213860" w="11972025">
                    <a:moveTo>
                      <a:pt x="1803509" y="1645920"/>
                    </a:moveTo>
                    <a:cubicBezTo>
                      <a:pt x="1263428" y="2040890"/>
                      <a:pt x="916332" y="2284730"/>
                      <a:pt x="776105" y="2358390"/>
                    </a:cubicBezTo>
                    <a:cubicBezTo>
                      <a:pt x="717793" y="2387600"/>
                      <a:pt x="690026" y="2402840"/>
                      <a:pt x="644209" y="2409190"/>
                    </a:cubicBezTo>
                    <a:cubicBezTo>
                      <a:pt x="599781" y="2416810"/>
                      <a:pt x="540080" y="2407920"/>
                      <a:pt x="502594" y="2399030"/>
                    </a:cubicBezTo>
                    <a:cubicBezTo>
                      <a:pt x="476215" y="2392680"/>
                      <a:pt x="459554" y="2386330"/>
                      <a:pt x="437340" y="2371090"/>
                    </a:cubicBezTo>
                    <a:cubicBezTo>
                      <a:pt x="405407" y="2350770"/>
                      <a:pt x="359591" y="2306320"/>
                      <a:pt x="338765" y="2277110"/>
                    </a:cubicBezTo>
                    <a:cubicBezTo>
                      <a:pt x="323493" y="2255520"/>
                      <a:pt x="316551" y="2241550"/>
                      <a:pt x="309609" y="2216150"/>
                    </a:cubicBezTo>
                    <a:cubicBezTo>
                      <a:pt x="301279" y="2181860"/>
                      <a:pt x="298502" y="2120900"/>
                      <a:pt x="304055" y="2086610"/>
                    </a:cubicBezTo>
                    <a:cubicBezTo>
                      <a:pt x="306832" y="2061210"/>
                      <a:pt x="312386" y="2045970"/>
                      <a:pt x="326269" y="2023110"/>
                    </a:cubicBezTo>
                    <a:cubicBezTo>
                      <a:pt x="344318" y="1992630"/>
                      <a:pt x="384582" y="1967230"/>
                      <a:pt x="416514" y="1922780"/>
                    </a:cubicBezTo>
                    <a:cubicBezTo>
                      <a:pt x="467884" y="1847850"/>
                      <a:pt x="533138" y="1708150"/>
                      <a:pt x="577567" y="1605280"/>
                    </a:cubicBezTo>
                    <a:cubicBezTo>
                      <a:pt x="617830" y="1512570"/>
                      <a:pt x="631714" y="1397000"/>
                      <a:pt x="674754" y="1333500"/>
                    </a:cubicBezTo>
                    <a:cubicBezTo>
                      <a:pt x="703910" y="1291590"/>
                      <a:pt x="737231" y="1263650"/>
                      <a:pt x="777494" y="1242060"/>
                    </a:cubicBezTo>
                    <a:cubicBezTo>
                      <a:pt x="816369" y="1221740"/>
                      <a:pt x="874681" y="1209040"/>
                      <a:pt x="913555" y="1205230"/>
                    </a:cubicBezTo>
                    <a:cubicBezTo>
                      <a:pt x="941323" y="1202690"/>
                      <a:pt x="959372" y="1203960"/>
                      <a:pt x="985751" y="1210310"/>
                    </a:cubicBezTo>
                    <a:cubicBezTo>
                      <a:pt x="1023238" y="1219200"/>
                      <a:pt x="1078773" y="1238250"/>
                      <a:pt x="1114871" y="1264920"/>
                    </a:cubicBezTo>
                    <a:cubicBezTo>
                      <a:pt x="1150969" y="1291590"/>
                      <a:pt x="1184290" y="1337310"/>
                      <a:pt x="1202339" y="1369060"/>
                    </a:cubicBezTo>
                    <a:cubicBezTo>
                      <a:pt x="1214834" y="1391920"/>
                      <a:pt x="1219000" y="1407160"/>
                      <a:pt x="1223165" y="1432560"/>
                    </a:cubicBezTo>
                    <a:cubicBezTo>
                      <a:pt x="1227330" y="1468120"/>
                      <a:pt x="1234272" y="1502410"/>
                      <a:pt x="1212058" y="1562100"/>
                    </a:cubicBezTo>
                    <a:cubicBezTo>
                      <a:pt x="1146804" y="1744980"/>
                      <a:pt x="621995" y="2458720"/>
                      <a:pt x="513701" y="2570480"/>
                    </a:cubicBezTo>
                    <a:cubicBezTo>
                      <a:pt x="487322" y="2595880"/>
                      <a:pt x="481768" y="2599690"/>
                      <a:pt x="456777" y="2611120"/>
                    </a:cubicBezTo>
                    <a:cubicBezTo>
                      <a:pt x="422068" y="2627630"/>
                      <a:pt x="366533" y="2647950"/>
                      <a:pt x="320716" y="2650490"/>
                    </a:cubicBezTo>
                    <a:cubicBezTo>
                      <a:pt x="274899" y="2653030"/>
                      <a:pt x="222141" y="2645410"/>
                      <a:pt x="180489" y="2627630"/>
                    </a:cubicBezTo>
                    <a:cubicBezTo>
                      <a:pt x="137449" y="2611120"/>
                      <a:pt x="93021" y="2574290"/>
                      <a:pt x="66642" y="2547620"/>
                    </a:cubicBezTo>
                    <a:cubicBezTo>
                      <a:pt x="48593" y="2529840"/>
                      <a:pt x="38874" y="2515870"/>
                      <a:pt x="29156" y="2491740"/>
                    </a:cubicBezTo>
                    <a:cubicBezTo>
                      <a:pt x="15272" y="2458720"/>
                      <a:pt x="0" y="2405380"/>
                      <a:pt x="2776" y="2363470"/>
                    </a:cubicBezTo>
                    <a:cubicBezTo>
                      <a:pt x="5553" y="2321560"/>
                      <a:pt x="13883" y="2286000"/>
                      <a:pt x="44428" y="2239010"/>
                    </a:cubicBezTo>
                    <a:cubicBezTo>
                      <a:pt x="99963" y="2150110"/>
                      <a:pt x="262404" y="2011680"/>
                      <a:pt x="381805" y="1911350"/>
                    </a:cubicBezTo>
                    <a:cubicBezTo>
                      <a:pt x="497041" y="1812290"/>
                      <a:pt x="610888" y="1703070"/>
                      <a:pt x="748338" y="1637030"/>
                    </a:cubicBezTo>
                    <a:cubicBezTo>
                      <a:pt x="885788" y="1569720"/>
                      <a:pt x="1049617" y="1490980"/>
                      <a:pt x="1205116" y="1508760"/>
                    </a:cubicBezTo>
                    <a:cubicBezTo>
                      <a:pt x="1388382" y="1529080"/>
                      <a:pt x="1595251" y="1667510"/>
                      <a:pt x="1767411" y="1817370"/>
                    </a:cubicBezTo>
                    <a:cubicBezTo>
                      <a:pt x="1983998" y="2004060"/>
                      <a:pt x="2263063" y="2447290"/>
                      <a:pt x="2346366" y="2597150"/>
                    </a:cubicBezTo>
                    <a:cubicBezTo>
                      <a:pt x="2376911" y="2654300"/>
                      <a:pt x="2389406" y="2678430"/>
                      <a:pt x="2393571" y="2721610"/>
                    </a:cubicBezTo>
                    <a:cubicBezTo>
                      <a:pt x="2397737" y="2763520"/>
                      <a:pt x="2390795" y="2810510"/>
                      <a:pt x="2372746" y="2849880"/>
                    </a:cubicBezTo>
                    <a:cubicBezTo>
                      <a:pt x="2356085" y="2889250"/>
                      <a:pt x="2317210" y="2931160"/>
                      <a:pt x="2289443" y="2956560"/>
                    </a:cubicBezTo>
                    <a:cubicBezTo>
                      <a:pt x="2268617" y="2973070"/>
                      <a:pt x="2254733" y="2981960"/>
                      <a:pt x="2228354" y="2992120"/>
                    </a:cubicBezTo>
                    <a:cubicBezTo>
                      <a:pt x="2193644" y="3006090"/>
                      <a:pt x="2135332" y="3021330"/>
                      <a:pt x="2089516" y="3020060"/>
                    </a:cubicBezTo>
                    <a:cubicBezTo>
                      <a:pt x="2043699" y="3018790"/>
                      <a:pt x="1986775" y="3001010"/>
                      <a:pt x="1952066" y="2985770"/>
                    </a:cubicBezTo>
                    <a:cubicBezTo>
                      <a:pt x="1927075" y="2975610"/>
                      <a:pt x="1918744" y="2969260"/>
                      <a:pt x="1893754" y="2947670"/>
                    </a:cubicBezTo>
                    <a:cubicBezTo>
                      <a:pt x="1818781" y="2881630"/>
                      <a:pt x="1653563" y="2655570"/>
                      <a:pt x="1509172" y="2501900"/>
                    </a:cubicBezTo>
                    <a:cubicBezTo>
                      <a:pt x="1343954" y="2324100"/>
                      <a:pt x="1027403" y="2073910"/>
                      <a:pt x="951042" y="1948180"/>
                    </a:cubicBezTo>
                    <a:cubicBezTo>
                      <a:pt x="919109" y="1896110"/>
                      <a:pt x="913555" y="1864360"/>
                      <a:pt x="912167" y="1822450"/>
                    </a:cubicBezTo>
                    <a:cubicBezTo>
                      <a:pt x="909390" y="1780540"/>
                      <a:pt x="926051" y="1727200"/>
                      <a:pt x="939935" y="1694180"/>
                    </a:cubicBezTo>
                    <a:cubicBezTo>
                      <a:pt x="951042" y="1671320"/>
                      <a:pt x="960760" y="1657350"/>
                      <a:pt x="978809" y="1638300"/>
                    </a:cubicBezTo>
                    <a:cubicBezTo>
                      <a:pt x="1005189" y="1612900"/>
                      <a:pt x="1051005" y="1577340"/>
                      <a:pt x="1094045" y="1560830"/>
                    </a:cubicBezTo>
                    <a:cubicBezTo>
                      <a:pt x="1135697" y="1544320"/>
                      <a:pt x="1195397" y="1539240"/>
                      <a:pt x="1234272" y="1540510"/>
                    </a:cubicBezTo>
                    <a:cubicBezTo>
                      <a:pt x="1262039" y="1540510"/>
                      <a:pt x="1282865" y="1546860"/>
                      <a:pt x="1305079" y="1553210"/>
                    </a:cubicBezTo>
                    <a:cubicBezTo>
                      <a:pt x="1327293" y="1560830"/>
                      <a:pt x="1342566" y="1564640"/>
                      <a:pt x="1370333" y="1581150"/>
                    </a:cubicBezTo>
                    <a:cubicBezTo>
                      <a:pt x="1432811" y="1619250"/>
                      <a:pt x="1552211" y="1736090"/>
                      <a:pt x="1650787" y="1805940"/>
                    </a:cubicBezTo>
                    <a:cubicBezTo>
                      <a:pt x="1753527" y="1877060"/>
                      <a:pt x="1885423" y="2018030"/>
                      <a:pt x="1977057" y="2002790"/>
                    </a:cubicBezTo>
                    <a:cubicBezTo>
                      <a:pt x="2067302" y="1987550"/>
                      <a:pt x="2121448" y="1808480"/>
                      <a:pt x="2197810" y="1717040"/>
                    </a:cubicBezTo>
                    <a:cubicBezTo>
                      <a:pt x="2268617" y="1630680"/>
                      <a:pt x="2326929" y="1541780"/>
                      <a:pt x="2417174" y="1468120"/>
                    </a:cubicBezTo>
                    <a:cubicBezTo>
                      <a:pt x="2514361" y="1389380"/>
                      <a:pt x="2642092" y="1295400"/>
                      <a:pt x="2765658" y="1268730"/>
                    </a:cubicBezTo>
                    <a:cubicBezTo>
                      <a:pt x="2880894" y="1244600"/>
                      <a:pt x="3044723" y="1247140"/>
                      <a:pt x="3132191" y="1304290"/>
                    </a:cubicBezTo>
                    <a:cubicBezTo>
                      <a:pt x="3219659" y="1361440"/>
                      <a:pt x="3291855" y="1502410"/>
                      <a:pt x="3287690" y="1611630"/>
                    </a:cubicBezTo>
                    <a:cubicBezTo>
                      <a:pt x="3283525" y="1742440"/>
                      <a:pt x="3125249" y="1908810"/>
                      <a:pt x="3039169" y="2030730"/>
                    </a:cubicBezTo>
                    <a:cubicBezTo>
                      <a:pt x="2965585" y="2132330"/>
                      <a:pt x="2907273" y="2197100"/>
                      <a:pt x="2812863" y="2297430"/>
                    </a:cubicBezTo>
                    <a:cubicBezTo>
                      <a:pt x="2675413" y="2444750"/>
                      <a:pt x="2410232" y="2668270"/>
                      <a:pt x="2274171" y="2814320"/>
                    </a:cubicBezTo>
                    <a:cubicBezTo>
                      <a:pt x="2181149" y="2914650"/>
                      <a:pt x="2104788" y="3026410"/>
                      <a:pt x="2056195" y="3078480"/>
                    </a:cubicBezTo>
                    <a:cubicBezTo>
                      <a:pt x="2033980" y="3101340"/>
                      <a:pt x="2028427" y="3110230"/>
                      <a:pt x="2006213" y="3125470"/>
                    </a:cubicBezTo>
                    <a:cubicBezTo>
                      <a:pt x="1974280" y="3145790"/>
                      <a:pt x="1921521" y="3172460"/>
                      <a:pt x="1877093" y="3180080"/>
                    </a:cubicBezTo>
                    <a:cubicBezTo>
                      <a:pt x="1831276" y="3188970"/>
                      <a:pt x="1771576" y="3182620"/>
                      <a:pt x="1734089" y="3175000"/>
                    </a:cubicBezTo>
                    <a:cubicBezTo>
                      <a:pt x="1706322" y="3168650"/>
                      <a:pt x="1691050" y="3162300"/>
                      <a:pt x="1667447" y="3148330"/>
                    </a:cubicBezTo>
                    <a:cubicBezTo>
                      <a:pt x="1635515" y="3129280"/>
                      <a:pt x="1589698" y="3093720"/>
                      <a:pt x="1564707" y="3056890"/>
                    </a:cubicBezTo>
                    <a:cubicBezTo>
                      <a:pt x="1541104" y="3021330"/>
                      <a:pt x="1525832" y="2967990"/>
                      <a:pt x="1520279" y="2933700"/>
                    </a:cubicBezTo>
                    <a:cubicBezTo>
                      <a:pt x="1517502" y="2908300"/>
                      <a:pt x="1517502" y="2891790"/>
                      <a:pt x="1524444" y="2867660"/>
                    </a:cubicBezTo>
                    <a:cubicBezTo>
                      <a:pt x="1532774" y="2833370"/>
                      <a:pt x="1536939" y="2795270"/>
                      <a:pt x="1581368" y="2747010"/>
                    </a:cubicBezTo>
                    <a:cubicBezTo>
                      <a:pt x="1702157" y="2614930"/>
                      <a:pt x="2319987" y="2325370"/>
                      <a:pt x="2517138" y="2175510"/>
                    </a:cubicBezTo>
                    <a:cubicBezTo>
                      <a:pt x="2621266" y="2098040"/>
                      <a:pt x="2679578" y="2057400"/>
                      <a:pt x="2733725" y="1976120"/>
                    </a:cubicBezTo>
                    <a:cubicBezTo>
                      <a:pt x="2792037" y="1889760"/>
                      <a:pt x="2773988" y="1747520"/>
                      <a:pt x="2846184" y="1668780"/>
                    </a:cubicBezTo>
                    <a:cubicBezTo>
                      <a:pt x="2921157" y="1587500"/>
                      <a:pt x="3064160" y="1503680"/>
                      <a:pt x="3179396" y="1502410"/>
                    </a:cubicBezTo>
                    <a:cubicBezTo>
                      <a:pt x="3302962" y="1499870"/>
                      <a:pt x="3487617" y="1591310"/>
                      <a:pt x="3566755" y="1678940"/>
                    </a:cubicBezTo>
                    <a:cubicBezTo>
                      <a:pt x="3637562" y="1757680"/>
                      <a:pt x="3640339" y="1884680"/>
                      <a:pt x="3657000" y="1986280"/>
                    </a:cubicBezTo>
                    <a:cubicBezTo>
                      <a:pt x="3672272" y="2082800"/>
                      <a:pt x="3669495" y="2165350"/>
                      <a:pt x="3666718" y="2274570"/>
                    </a:cubicBezTo>
                    <a:cubicBezTo>
                      <a:pt x="3665330" y="2415540"/>
                      <a:pt x="3651446" y="2654300"/>
                      <a:pt x="3630621" y="2763520"/>
                    </a:cubicBezTo>
                    <a:cubicBezTo>
                      <a:pt x="3618125" y="2819400"/>
                      <a:pt x="3607018" y="2856230"/>
                      <a:pt x="3588969" y="2887980"/>
                    </a:cubicBezTo>
                    <a:cubicBezTo>
                      <a:pt x="3576473" y="2910840"/>
                      <a:pt x="3565367" y="2923540"/>
                      <a:pt x="3544541" y="2940050"/>
                    </a:cubicBezTo>
                    <a:cubicBezTo>
                      <a:pt x="3516773" y="2964180"/>
                      <a:pt x="3468180" y="2995930"/>
                      <a:pt x="3423752" y="3009900"/>
                    </a:cubicBezTo>
                    <a:cubicBezTo>
                      <a:pt x="3379323" y="3022600"/>
                      <a:pt x="3319623" y="3022600"/>
                      <a:pt x="3280748" y="3018790"/>
                    </a:cubicBezTo>
                    <a:cubicBezTo>
                      <a:pt x="3254369" y="3016250"/>
                      <a:pt x="3233543" y="3008630"/>
                      <a:pt x="3212717" y="2999740"/>
                    </a:cubicBezTo>
                    <a:cubicBezTo>
                      <a:pt x="3190503" y="2990850"/>
                      <a:pt x="3171066" y="2983230"/>
                      <a:pt x="3150240" y="2966720"/>
                    </a:cubicBezTo>
                    <a:cubicBezTo>
                      <a:pt x="3121084" y="2942590"/>
                      <a:pt x="3080821" y="2903220"/>
                      <a:pt x="3061384" y="2863850"/>
                    </a:cubicBezTo>
                    <a:cubicBezTo>
                      <a:pt x="3041946" y="2825750"/>
                      <a:pt x="3037781" y="2787650"/>
                      <a:pt x="3033616" y="2735580"/>
                    </a:cubicBezTo>
                    <a:cubicBezTo>
                      <a:pt x="3026674" y="2655570"/>
                      <a:pt x="3029451" y="2529840"/>
                      <a:pt x="3041946" y="2429510"/>
                    </a:cubicBezTo>
                    <a:cubicBezTo>
                      <a:pt x="3054442" y="2329180"/>
                      <a:pt x="3072491" y="2208530"/>
                      <a:pt x="3107200" y="2134870"/>
                    </a:cubicBezTo>
                    <a:cubicBezTo>
                      <a:pt x="3132191" y="2081530"/>
                      <a:pt x="3164124" y="2042160"/>
                      <a:pt x="3202998" y="2011680"/>
                    </a:cubicBezTo>
                    <a:cubicBezTo>
                      <a:pt x="3239097" y="1983740"/>
                      <a:pt x="3293243" y="1963420"/>
                      <a:pt x="3330730" y="1953260"/>
                    </a:cubicBezTo>
                    <a:cubicBezTo>
                      <a:pt x="3357109" y="1946910"/>
                      <a:pt x="3375158" y="1944370"/>
                      <a:pt x="3401538" y="1946910"/>
                    </a:cubicBezTo>
                    <a:cubicBezTo>
                      <a:pt x="3440412" y="1949450"/>
                      <a:pt x="3500113" y="1960880"/>
                      <a:pt x="3540376" y="1981200"/>
                    </a:cubicBezTo>
                    <a:cubicBezTo>
                      <a:pt x="3580639" y="2001520"/>
                      <a:pt x="3619513" y="2034540"/>
                      <a:pt x="3644504" y="2070100"/>
                    </a:cubicBezTo>
                    <a:cubicBezTo>
                      <a:pt x="3670884" y="2105660"/>
                      <a:pt x="3687544" y="2151380"/>
                      <a:pt x="3693098" y="2193290"/>
                    </a:cubicBezTo>
                    <a:cubicBezTo>
                      <a:pt x="3697263" y="2235200"/>
                      <a:pt x="3659776" y="2273300"/>
                      <a:pt x="3672272" y="2322830"/>
                    </a:cubicBezTo>
                    <a:cubicBezTo>
                      <a:pt x="3690321" y="2400300"/>
                      <a:pt x="3829159" y="2487930"/>
                      <a:pt x="3872199" y="2600960"/>
                    </a:cubicBezTo>
                    <a:cubicBezTo>
                      <a:pt x="3924958" y="2741930"/>
                      <a:pt x="3916627" y="2973070"/>
                      <a:pt x="3916627" y="3119120"/>
                    </a:cubicBezTo>
                    <a:cubicBezTo>
                      <a:pt x="3916627" y="3227070"/>
                      <a:pt x="3906909" y="3295650"/>
                      <a:pt x="3890248" y="3399790"/>
                    </a:cubicBezTo>
                    <a:cubicBezTo>
                      <a:pt x="3870811" y="3529330"/>
                      <a:pt x="3826383" y="3719830"/>
                      <a:pt x="3794450" y="3834130"/>
                    </a:cubicBezTo>
                    <a:cubicBezTo>
                      <a:pt x="3772235" y="3910330"/>
                      <a:pt x="3755575" y="3968750"/>
                      <a:pt x="3729195" y="4020820"/>
                    </a:cubicBezTo>
                    <a:cubicBezTo>
                      <a:pt x="3708370" y="4065270"/>
                      <a:pt x="3687544" y="4103370"/>
                      <a:pt x="3654223" y="4132580"/>
                    </a:cubicBezTo>
                    <a:cubicBezTo>
                      <a:pt x="3622290" y="4161790"/>
                      <a:pt x="3576473" y="4187190"/>
                      <a:pt x="3532045" y="4199890"/>
                    </a:cubicBezTo>
                    <a:cubicBezTo>
                      <a:pt x="3487617" y="4211320"/>
                      <a:pt x="3434858" y="4213860"/>
                      <a:pt x="3389042" y="4206240"/>
                    </a:cubicBezTo>
                    <a:cubicBezTo>
                      <a:pt x="3343225" y="4198620"/>
                      <a:pt x="3296020" y="4178300"/>
                      <a:pt x="3259923" y="4151630"/>
                    </a:cubicBezTo>
                    <a:cubicBezTo>
                      <a:pt x="3223824" y="4124960"/>
                      <a:pt x="3190503" y="4086860"/>
                      <a:pt x="3172454" y="4047490"/>
                    </a:cubicBezTo>
                    <a:cubicBezTo>
                      <a:pt x="3153017" y="4009390"/>
                      <a:pt x="3143298" y="3973830"/>
                      <a:pt x="3147463" y="3919220"/>
                    </a:cubicBezTo>
                    <a:cubicBezTo>
                      <a:pt x="3155794" y="3817620"/>
                      <a:pt x="3258534" y="3619500"/>
                      <a:pt x="3297409" y="3492500"/>
                    </a:cubicBezTo>
                    <a:cubicBezTo>
                      <a:pt x="3329342" y="3392170"/>
                      <a:pt x="3351555" y="3324860"/>
                      <a:pt x="3373770" y="3220720"/>
                    </a:cubicBezTo>
                    <a:cubicBezTo>
                      <a:pt x="3402926" y="3081020"/>
                      <a:pt x="3426528" y="2889250"/>
                      <a:pt x="3444577" y="2726690"/>
                    </a:cubicBezTo>
                    <a:cubicBezTo>
                      <a:pt x="3461238" y="2569210"/>
                      <a:pt x="3444577" y="2359660"/>
                      <a:pt x="3479287" y="2260600"/>
                    </a:cubicBezTo>
                    <a:cubicBezTo>
                      <a:pt x="3497336" y="2207260"/>
                      <a:pt x="3519550" y="2178050"/>
                      <a:pt x="3552871" y="2147570"/>
                    </a:cubicBezTo>
                    <a:cubicBezTo>
                      <a:pt x="3584804" y="2118360"/>
                      <a:pt x="3637562" y="2092960"/>
                      <a:pt x="3673660" y="2080260"/>
                    </a:cubicBezTo>
                    <a:cubicBezTo>
                      <a:pt x="3700039" y="2070100"/>
                      <a:pt x="3718089" y="2067560"/>
                      <a:pt x="3744468" y="2067560"/>
                    </a:cubicBezTo>
                    <a:cubicBezTo>
                      <a:pt x="3783343" y="2067560"/>
                      <a:pt x="3848597" y="2077720"/>
                      <a:pt x="3886083" y="2090420"/>
                    </a:cubicBezTo>
                    <a:cubicBezTo>
                      <a:pt x="3911074" y="2099310"/>
                      <a:pt x="3926346" y="2108200"/>
                      <a:pt x="3947172" y="2124710"/>
                    </a:cubicBezTo>
                    <a:cubicBezTo>
                      <a:pt x="3976328" y="2147570"/>
                      <a:pt x="4008261" y="2170430"/>
                      <a:pt x="4036028" y="2226310"/>
                    </a:cubicBezTo>
                    <a:cubicBezTo>
                      <a:pt x="4113778" y="2385060"/>
                      <a:pt x="4181808" y="2993390"/>
                      <a:pt x="4233179" y="3223260"/>
                    </a:cubicBezTo>
                    <a:cubicBezTo>
                      <a:pt x="4259558" y="3345180"/>
                      <a:pt x="4220683" y="3450590"/>
                      <a:pt x="4301209" y="3502660"/>
                    </a:cubicBezTo>
                    <a:cubicBezTo>
                      <a:pt x="4440048" y="3592830"/>
                      <a:pt x="4939865" y="3439160"/>
                      <a:pt x="5234202" y="3402330"/>
                    </a:cubicBezTo>
                    <a:cubicBezTo>
                      <a:pt x="5500772" y="3369310"/>
                      <a:pt x="5746516" y="3305810"/>
                      <a:pt x="5995037" y="3293110"/>
                    </a:cubicBezTo>
                    <a:cubicBezTo>
                      <a:pt x="6235227" y="3281680"/>
                      <a:pt x="6519845" y="3341370"/>
                      <a:pt x="6701723" y="3324860"/>
                    </a:cubicBezTo>
                    <a:cubicBezTo>
                      <a:pt x="6821124" y="3314700"/>
                      <a:pt x="6947467" y="3318510"/>
                      <a:pt x="6993284" y="3261360"/>
                    </a:cubicBezTo>
                    <a:cubicBezTo>
                      <a:pt x="7040489" y="3202940"/>
                      <a:pt x="6966904" y="3064510"/>
                      <a:pt x="6968293" y="2967990"/>
                    </a:cubicBezTo>
                    <a:cubicBezTo>
                      <a:pt x="6971070" y="2871470"/>
                      <a:pt x="6958574" y="2766060"/>
                      <a:pt x="7004390" y="2680970"/>
                    </a:cubicBezTo>
                    <a:cubicBezTo>
                      <a:pt x="7055761" y="2586990"/>
                      <a:pt x="7182103" y="2457450"/>
                      <a:pt x="7286232" y="2434590"/>
                    </a:cubicBezTo>
                    <a:cubicBezTo>
                      <a:pt x="7379254" y="2415540"/>
                      <a:pt x="7500044" y="2477770"/>
                      <a:pt x="7591676" y="2523490"/>
                    </a:cubicBezTo>
                    <a:cubicBezTo>
                      <a:pt x="7681921" y="2569210"/>
                      <a:pt x="7743010" y="2651760"/>
                      <a:pt x="7829090" y="2708910"/>
                    </a:cubicBezTo>
                    <a:cubicBezTo>
                      <a:pt x="7919335" y="2768600"/>
                      <a:pt x="8020687" y="2821940"/>
                      <a:pt x="8124815" y="2871470"/>
                    </a:cubicBezTo>
                    <a:cubicBezTo>
                      <a:pt x="8231721" y="2923540"/>
                      <a:pt x="8349734" y="2978150"/>
                      <a:pt x="8464969" y="3012440"/>
                    </a:cubicBezTo>
                    <a:cubicBezTo>
                      <a:pt x="8571875" y="3044190"/>
                      <a:pt x="8677392" y="3061970"/>
                      <a:pt x="8789851" y="3077210"/>
                    </a:cubicBezTo>
                    <a:cubicBezTo>
                      <a:pt x="8907864" y="3093720"/>
                      <a:pt x="9038371" y="3098800"/>
                      <a:pt x="9157773" y="3102610"/>
                    </a:cubicBezTo>
                    <a:cubicBezTo>
                      <a:pt x="9270231" y="3107690"/>
                      <a:pt x="9377137" y="3114040"/>
                      <a:pt x="9489596" y="3105150"/>
                    </a:cubicBezTo>
                    <a:cubicBezTo>
                      <a:pt x="9606220" y="3096260"/>
                      <a:pt x="9733951" y="3087370"/>
                      <a:pt x="9845022" y="3048000"/>
                    </a:cubicBezTo>
                    <a:cubicBezTo>
                      <a:pt x="9957480" y="3007360"/>
                      <a:pt x="10039396" y="2948940"/>
                      <a:pt x="10160184" y="2862580"/>
                    </a:cubicBezTo>
                    <a:cubicBezTo>
                      <a:pt x="10358723" y="2724150"/>
                      <a:pt x="10704430" y="2428240"/>
                      <a:pt x="10886309" y="2254250"/>
                    </a:cubicBezTo>
                    <a:cubicBezTo>
                      <a:pt x="11008487" y="2138680"/>
                      <a:pt x="11094567" y="2051050"/>
                      <a:pt x="11170927" y="1945640"/>
                    </a:cubicBezTo>
                    <a:cubicBezTo>
                      <a:pt x="11238958" y="1851660"/>
                      <a:pt x="11295882" y="1755140"/>
                      <a:pt x="11329203" y="1657350"/>
                    </a:cubicBezTo>
                    <a:cubicBezTo>
                      <a:pt x="11359747" y="1565910"/>
                      <a:pt x="11388903" y="1489710"/>
                      <a:pt x="11372243" y="1377950"/>
                    </a:cubicBezTo>
                    <a:cubicBezTo>
                      <a:pt x="11344476" y="1195070"/>
                      <a:pt x="11175093" y="728980"/>
                      <a:pt x="11036254" y="679450"/>
                    </a:cubicBezTo>
                    <a:cubicBezTo>
                      <a:pt x="10952951" y="650240"/>
                      <a:pt x="10812724" y="727710"/>
                      <a:pt x="10755801" y="793750"/>
                    </a:cubicBezTo>
                    <a:cubicBezTo>
                      <a:pt x="10700265" y="858520"/>
                      <a:pt x="10711372" y="976630"/>
                      <a:pt x="10703043" y="1073150"/>
                    </a:cubicBezTo>
                    <a:cubicBezTo>
                      <a:pt x="10694711" y="1174750"/>
                      <a:pt x="10711372" y="1283970"/>
                      <a:pt x="10708596" y="1386840"/>
                    </a:cubicBezTo>
                    <a:cubicBezTo>
                      <a:pt x="10705819" y="1488440"/>
                      <a:pt x="10704430" y="1598930"/>
                      <a:pt x="10686382" y="1689100"/>
                    </a:cubicBezTo>
                    <a:cubicBezTo>
                      <a:pt x="10672498" y="1762760"/>
                      <a:pt x="10648896" y="1841500"/>
                      <a:pt x="10621127" y="1888490"/>
                    </a:cubicBezTo>
                    <a:cubicBezTo>
                      <a:pt x="10603079" y="1918970"/>
                      <a:pt x="10582253" y="1936750"/>
                      <a:pt x="10558651" y="1955800"/>
                    </a:cubicBezTo>
                    <a:cubicBezTo>
                      <a:pt x="10533660" y="1974850"/>
                      <a:pt x="10504504" y="1991360"/>
                      <a:pt x="10475347" y="2001520"/>
                    </a:cubicBezTo>
                    <a:cubicBezTo>
                      <a:pt x="10446192" y="2012950"/>
                      <a:pt x="10412870" y="2019300"/>
                      <a:pt x="10380937" y="2020570"/>
                    </a:cubicBezTo>
                    <a:cubicBezTo>
                      <a:pt x="10349005" y="2021840"/>
                      <a:pt x="10315683" y="2019300"/>
                      <a:pt x="10285139" y="2011680"/>
                    </a:cubicBezTo>
                    <a:cubicBezTo>
                      <a:pt x="10254595" y="2004060"/>
                      <a:pt x="10224050" y="1990090"/>
                      <a:pt x="10197671" y="1973580"/>
                    </a:cubicBezTo>
                    <a:cubicBezTo>
                      <a:pt x="10171292" y="1958340"/>
                      <a:pt x="10146301" y="1936750"/>
                      <a:pt x="10126864" y="1913890"/>
                    </a:cubicBezTo>
                    <a:cubicBezTo>
                      <a:pt x="10107426" y="1889760"/>
                      <a:pt x="10092154" y="1863090"/>
                      <a:pt x="10082436" y="1835150"/>
                    </a:cubicBezTo>
                    <a:cubicBezTo>
                      <a:pt x="10071328" y="1808480"/>
                      <a:pt x="10065775" y="1776730"/>
                      <a:pt x="10065775" y="1748790"/>
                    </a:cubicBezTo>
                    <a:cubicBezTo>
                      <a:pt x="10065775" y="1719580"/>
                      <a:pt x="10071328" y="1689100"/>
                      <a:pt x="10082436" y="1661160"/>
                    </a:cubicBezTo>
                    <a:cubicBezTo>
                      <a:pt x="10092154" y="1633220"/>
                      <a:pt x="10107426" y="1606550"/>
                      <a:pt x="10126864" y="1582420"/>
                    </a:cubicBezTo>
                    <a:cubicBezTo>
                      <a:pt x="10146301" y="1559560"/>
                      <a:pt x="10171292" y="1537970"/>
                      <a:pt x="10197671" y="1522730"/>
                    </a:cubicBezTo>
                    <a:cubicBezTo>
                      <a:pt x="10224050" y="1506220"/>
                      <a:pt x="10254595" y="1492250"/>
                      <a:pt x="10285139" y="1484630"/>
                    </a:cubicBezTo>
                    <a:cubicBezTo>
                      <a:pt x="10315683" y="1477010"/>
                      <a:pt x="10349005" y="1474470"/>
                      <a:pt x="10380937" y="1475740"/>
                    </a:cubicBezTo>
                    <a:cubicBezTo>
                      <a:pt x="10412870" y="1477010"/>
                      <a:pt x="10446192" y="1483360"/>
                      <a:pt x="10475347" y="1494790"/>
                    </a:cubicBezTo>
                    <a:cubicBezTo>
                      <a:pt x="10504504" y="1504950"/>
                      <a:pt x="10533660" y="1521460"/>
                      <a:pt x="10557262" y="1539240"/>
                    </a:cubicBezTo>
                    <a:cubicBezTo>
                      <a:pt x="10582253" y="1558290"/>
                      <a:pt x="10604466" y="1582420"/>
                      <a:pt x="10621127" y="1606550"/>
                    </a:cubicBezTo>
                    <a:cubicBezTo>
                      <a:pt x="10636400" y="1631950"/>
                      <a:pt x="10648896" y="1661160"/>
                      <a:pt x="10655837" y="1689100"/>
                    </a:cubicBezTo>
                    <a:cubicBezTo>
                      <a:pt x="10662779" y="1717040"/>
                      <a:pt x="10665556" y="1748790"/>
                      <a:pt x="10661391" y="1778000"/>
                    </a:cubicBezTo>
                    <a:cubicBezTo>
                      <a:pt x="10658614" y="1805940"/>
                      <a:pt x="10648896" y="1836420"/>
                      <a:pt x="10636400" y="1863090"/>
                    </a:cubicBezTo>
                    <a:cubicBezTo>
                      <a:pt x="10622517" y="1888490"/>
                      <a:pt x="10603079" y="1915160"/>
                      <a:pt x="10582253" y="1935480"/>
                    </a:cubicBezTo>
                    <a:cubicBezTo>
                      <a:pt x="10560039" y="1957070"/>
                      <a:pt x="10532272" y="1976120"/>
                      <a:pt x="10504504" y="1988820"/>
                    </a:cubicBezTo>
                    <a:cubicBezTo>
                      <a:pt x="10476736" y="2002790"/>
                      <a:pt x="10444803" y="2012950"/>
                      <a:pt x="10412870" y="2018030"/>
                    </a:cubicBezTo>
                    <a:cubicBezTo>
                      <a:pt x="10382326" y="2021840"/>
                      <a:pt x="10347616" y="2021840"/>
                      <a:pt x="10317072" y="2018030"/>
                    </a:cubicBezTo>
                    <a:cubicBezTo>
                      <a:pt x="10285139" y="2012950"/>
                      <a:pt x="10253206" y="2002790"/>
                      <a:pt x="10225438" y="1988820"/>
                    </a:cubicBezTo>
                    <a:cubicBezTo>
                      <a:pt x="10197671" y="1976120"/>
                      <a:pt x="10169903" y="1957070"/>
                      <a:pt x="10147689" y="1935480"/>
                    </a:cubicBezTo>
                    <a:cubicBezTo>
                      <a:pt x="10126864" y="1915160"/>
                      <a:pt x="10107426" y="1889760"/>
                      <a:pt x="10093542" y="1863090"/>
                    </a:cubicBezTo>
                    <a:cubicBezTo>
                      <a:pt x="10081047" y="1836420"/>
                      <a:pt x="10071328" y="1816100"/>
                      <a:pt x="10068551" y="1778000"/>
                    </a:cubicBezTo>
                    <a:cubicBezTo>
                      <a:pt x="10061610" y="1701800"/>
                      <a:pt x="10104649" y="1565910"/>
                      <a:pt x="10112979" y="1435100"/>
                    </a:cubicBezTo>
                    <a:cubicBezTo>
                      <a:pt x="10122699" y="1262380"/>
                      <a:pt x="10078270" y="989330"/>
                      <a:pt x="10107426" y="830580"/>
                    </a:cubicBezTo>
                    <a:cubicBezTo>
                      <a:pt x="10128251" y="722630"/>
                      <a:pt x="10162961" y="650240"/>
                      <a:pt x="10211555" y="567690"/>
                    </a:cubicBezTo>
                    <a:cubicBezTo>
                      <a:pt x="10262925" y="481330"/>
                      <a:pt x="10330956" y="396240"/>
                      <a:pt x="10410093" y="322580"/>
                    </a:cubicBezTo>
                    <a:cubicBezTo>
                      <a:pt x="10493396" y="245110"/>
                      <a:pt x="10600302" y="170180"/>
                      <a:pt x="10704430" y="115570"/>
                    </a:cubicBezTo>
                    <a:cubicBezTo>
                      <a:pt x="10803006" y="64770"/>
                      <a:pt x="10911300" y="3810"/>
                      <a:pt x="11014040" y="1270"/>
                    </a:cubicBezTo>
                    <a:cubicBezTo>
                      <a:pt x="11112615" y="0"/>
                      <a:pt x="11223686" y="40640"/>
                      <a:pt x="11306989" y="95250"/>
                    </a:cubicBezTo>
                    <a:cubicBezTo>
                      <a:pt x="11397234" y="153670"/>
                      <a:pt x="11465264" y="256540"/>
                      <a:pt x="11527741" y="353060"/>
                    </a:cubicBezTo>
                    <a:cubicBezTo>
                      <a:pt x="11595773" y="457200"/>
                      <a:pt x="11629094" y="593090"/>
                      <a:pt x="11692959" y="702310"/>
                    </a:cubicBezTo>
                    <a:cubicBezTo>
                      <a:pt x="11752659" y="805180"/>
                      <a:pt x="11847069" y="883920"/>
                      <a:pt x="11892886" y="991870"/>
                    </a:cubicBezTo>
                    <a:cubicBezTo>
                      <a:pt x="11942868" y="1106170"/>
                      <a:pt x="11966471" y="1252220"/>
                      <a:pt x="11969248" y="1374140"/>
                    </a:cubicBezTo>
                    <a:cubicBezTo>
                      <a:pt x="11972024" y="1483360"/>
                      <a:pt x="11947033" y="1587500"/>
                      <a:pt x="11924819" y="1687830"/>
                    </a:cubicBezTo>
                    <a:cubicBezTo>
                      <a:pt x="11902604" y="1786890"/>
                      <a:pt x="11880391" y="1878330"/>
                      <a:pt x="11835963" y="1973580"/>
                    </a:cubicBezTo>
                    <a:cubicBezTo>
                      <a:pt x="11788758" y="2076450"/>
                      <a:pt x="11722115" y="2178050"/>
                      <a:pt x="11641589" y="2282190"/>
                    </a:cubicBezTo>
                    <a:cubicBezTo>
                      <a:pt x="11547179" y="2404110"/>
                      <a:pt x="11433331" y="2522220"/>
                      <a:pt x="11295882" y="2651760"/>
                    </a:cubicBezTo>
                    <a:cubicBezTo>
                      <a:pt x="11125110" y="2814320"/>
                      <a:pt x="10851599" y="3032760"/>
                      <a:pt x="10680828" y="3169920"/>
                    </a:cubicBezTo>
                    <a:cubicBezTo>
                      <a:pt x="10564204" y="3263900"/>
                      <a:pt x="10487843" y="3333750"/>
                      <a:pt x="10376773" y="3399790"/>
                    </a:cubicBezTo>
                    <a:cubicBezTo>
                      <a:pt x="10265702" y="3467100"/>
                      <a:pt x="10137970" y="3529330"/>
                      <a:pt x="10015793" y="3571240"/>
                    </a:cubicBezTo>
                    <a:cubicBezTo>
                      <a:pt x="9899168" y="3609340"/>
                      <a:pt x="9799205" y="3630930"/>
                      <a:pt x="9660367" y="3644900"/>
                    </a:cubicBezTo>
                    <a:cubicBezTo>
                      <a:pt x="9468770" y="3663950"/>
                      <a:pt x="9171656" y="3656330"/>
                      <a:pt x="8970341" y="3643630"/>
                    </a:cubicBezTo>
                    <a:cubicBezTo>
                      <a:pt x="8809288" y="3634740"/>
                      <a:pt x="8680168" y="3618230"/>
                      <a:pt x="8541330" y="3591560"/>
                    </a:cubicBezTo>
                    <a:cubicBezTo>
                      <a:pt x="8402492" y="3564890"/>
                      <a:pt x="8265042" y="3529330"/>
                      <a:pt x="8137312" y="3484880"/>
                    </a:cubicBezTo>
                    <a:cubicBezTo>
                      <a:pt x="8017910" y="3442970"/>
                      <a:pt x="7904062" y="3387090"/>
                      <a:pt x="7797157" y="3333750"/>
                    </a:cubicBezTo>
                    <a:cubicBezTo>
                      <a:pt x="7695804" y="3282950"/>
                      <a:pt x="7604172" y="3233420"/>
                      <a:pt x="7511150" y="3172460"/>
                    </a:cubicBezTo>
                    <a:cubicBezTo>
                      <a:pt x="7415353" y="3108960"/>
                      <a:pt x="7226532" y="3021330"/>
                      <a:pt x="7233474" y="2959100"/>
                    </a:cubicBezTo>
                    <a:cubicBezTo>
                      <a:pt x="7241804" y="2893060"/>
                      <a:pt x="7530587" y="2753360"/>
                      <a:pt x="7593065" y="2791460"/>
                    </a:cubicBezTo>
                    <a:cubicBezTo>
                      <a:pt x="7674979" y="2839720"/>
                      <a:pt x="7611114" y="3239770"/>
                      <a:pt x="7559744" y="3399790"/>
                    </a:cubicBezTo>
                    <a:cubicBezTo>
                      <a:pt x="7522257" y="3514090"/>
                      <a:pt x="7462557" y="3608070"/>
                      <a:pt x="7384808" y="3675380"/>
                    </a:cubicBezTo>
                    <a:cubicBezTo>
                      <a:pt x="7311223" y="3738880"/>
                      <a:pt x="7226532" y="3765550"/>
                      <a:pt x="7112684" y="3801110"/>
                    </a:cubicBezTo>
                    <a:cubicBezTo>
                      <a:pt x="6944690" y="3854450"/>
                      <a:pt x="6635081" y="3929380"/>
                      <a:pt x="6451815" y="3921760"/>
                    </a:cubicBezTo>
                    <a:cubicBezTo>
                      <a:pt x="6318529" y="3915410"/>
                      <a:pt x="6251887" y="3837940"/>
                      <a:pt x="6113049" y="3829050"/>
                    </a:cubicBezTo>
                    <a:cubicBezTo>
                      <a:pt x="5899238" y="3816350"/>
                      <a:pt x="5574356" y="3914140"/>
                      <a:pt x="5284184" y="3947160"/>
                    </a:cubicBezTo>
                    <a:cubicBezTo>
                      <a:pt x="4967633" y="3981450"/>
                      <a:pt x="4523351" y="4036060"/>
                      <a:pt x="4283160" y="4024630"/>
                    </a:cubicBezTo>
                    <a:cubicBezTo>
                      <a:pt x="4147099" y="4019550"/>
                      <a:pt x="4055465" y="4025900"/>
                      <a:pt x="3966609" y="3972560"/>
                    </a:cubicBezTo>
                    <a:cubicBezTo>
                      <a:pt x="3861092" y="3906520"/>
                      <a:pt x="3770847" y="3735070"/>
                      <a:pt x="3718089" y="3619500"/>
                    </a:cubicBezTo>
                    <a:cubicBezTo>
                      <a:pt x="3673660" y="3520440"/>
                      <a:pt x="3673660" y="3454400"/>
                      <a:pt x="3645893" y="3327400"/>
                    </a:cubicBezTo>
                    <a:cubicBezTo>
                      <a:pt x="3597299" y="3093720"/>
                      <a:pt x="3454296" y="2498090"/>
                      <a:pt x="3466791" y="2325370"/>
                    </a:cubicBezTo>
                    <a:cubicBezTo>
                      <a:pt x="3470957" y="2263140"/>
                      <a:pt x="3490394" y="2231390"/>
                      <a:pt x="3508443" y="2199640"/>
                    </a:cubicBezTo>
                    <a:cubicBezTo>
                      <a:pt x="3520938" y="2178050"/>
                      <a:pt x="3532045" y="2164080"/>
                      <a:pt x="3552871" y="2147570"/>
                    </a:cubicBezTo>
                    <a:cubicBezTo>
                      <a:pt x="3582027" y="2124710"/>
                      <a:pt x="3637562" y="2092960"/>
                      <a:pt x="3673660" y="2080260"/>
                    </a:cubicBezTo>
                    <a:cubicBezTo>
                      <a:pt x="3700039" y="2070100"/>
                      <a:pt x="3718089" y="2067560"/>
                      <a:pt x="3744468" y="2067560"/>
                    </a:cubicBezTo>
                    <a:cubicBezTo>
                      <a:pt x="3783343" y="2067560"/>
                      <a:pt x="3848597" y="2077720"/>
                      <a:pt x="3886083" y="2090420"/>
                    </a:cubicBezTo>
                    <a:cubicBezTo>
                      <a:pt x="3911074" y="2099310"/>
                      <a:pt x="3926346" y="2108200"/>
                      <a:pt x="3947172" y="2124710"/>
                    </a:cubicBezTo>
                    <a:cubicBezTo>
                      <a:pt x="3976328" y="2147570"/>
                      <a:pt x="4017979" y="2195830"/>
                      <a:pt x="4036028" y="2226310"/>
                    </a:cubicBezTo>
                    <a:cubicBezTo>
                      <a:pt x="4048524" y="2249170"/>
                      <a:pt x="4052689" y="2258060"/>
                      <a:pt x="4058242" y="2289810"/>
                    </a:cubicBezTo>
                    <a:cubicBezTo>
                      <a:pt x="4070738" y="2374900"/>
                      <a:pt x="4048524" y="2637790"/>
                      <a:pt x="4038805" y="2777490"/>
                    </a:cubicBezTo>
                    <a:cubicBezTo>
                      <a:pt x="4030475" y="2882900"/>
                      <a:pt x="4023533" y="2959100"/>
                      <a:pt x="4009649" y="3053080"/>
                    </a:cubicBezTo>
                    <a:cubicBezTo>
                      <a:pt x="3994377" y="3150870"/>
                      <a:pt x="3974939" y="3255010"/>
                      <a:pt x="3951337" y="3354070"/>
                    </a:cubicBezTo>
                    <a:cubicBezTo>
                      <a:pt x="3929123" y="3454400"/>
                      <a:pt x="3905520" y="3544570"/>
                      <a:pt x="3869422" y="3651250"/>
                    </a:cubicBezTo>
                    <a:cubicBezTo>
                      <a:pt x="3824994" y="3782060"/>
                      <a:pt x="3761129" y="3994150"/>
                      <a:pt x="3700039" y="4081780"/>
                    </a:cubicBezTo>
                    <a:cubicBezTo>
                      <a:pt x="3666718" y="4127500"/>
                      <a:pt x="3637562" y="4151630"/>
                      <a:pt x="3597299" y="4173220"/>
                    </a:cubicBezTo>
                    <a:cubicBezTo>
                      <a:pt x="3558424" y="4194810"/>
                      <a:pt x="3500113" y="4206240"/>
                      <a:pt x="3461238" y="4210050"/>
                    </a:cubicBezTo>
                    <a:cubicBezTo>
                      <a:pt x="3433470" y="4213860"/>
                      <a:pt x="3415421" y="4212590"/>
                      <a:pt x="3389042" y="4206240"/>
                    </a:cubicBezTo>
                    <a:cubicBezTo>
                      <a:pt x="3351555" y="4197350"/>
                      <a:pt x="3291855" y="4171950"/>
                      <a:pt x="3259923" y="4151630"/>
                    </a:cubicBezTo>
                    <a:cubicBezTo>
                      <a:pt x="3236320" y="4136390"/>
                      <a:pt x="3223824" y="4124960"/>
                      <a:pt x="3208552" y="4104640"/>
                    </a:cubicBezTo>
                    <a:cubicBezTo>
                      <a:pt x="3187726" y="4075430"/>
                      <a:pt x="3159959" y="4025900"/>
                      <a:pt x="3151629" y="3985260"/>
                    </a:cubicBezTo>
                    <a:cubicBezTo>
                      <a:pt x="3143298" y="3943350"/>
                      <a:pt x="3151629" y="3906520"/>
                      <a:pt x="3161347" y="3854450"/>
                    </a:cubicBezTo>
                    <a:cubicBezTo>
                      <a:pt x="3176619" y="3774440"/>
                      <a:pt x="3233543" y="3665220"/>
                      <a:pt x="3258534" y="3554730"/>
                    </a:cubicBezTo>
                    <a:cubicBezTo>
                      <a:pt x="3287690" y="3426460"/>
                      <a:pt x="3314069" y="3270250"/>
                      <a:pt x="3319623" y="3129280"/>
                    </a:cubicBezTo>
                    <a:cubicBezTo>
                      <a:pt x="3323788" y="2994660"/>
                      <a:pt x="3315458" y="2852420"/>
                      <a:pt x="3291855" y="2729230"/>
                    </a:cubicBezTo>
                    <a:cubicBezTo>
                      <a:pt x="3269641" y="2620010"/>
                      <a:pt x="3216883" y="2528570"/>
                      <a:pt x="3189115" y="2426970"/>
                    </a:cubicBezTo>
                    <a:cubicBezTo>
                      <a:pt x="3159959" y="2324100"/>
                      <a:pt x="3101647" y="2190750"/>
                      <a:pt x="3118307" y="2117090"/>
                    </a:cubicBezTo>
                    <a:cubicBezTo>
                      <a:pt x="3129414" y="2070100"/>
                      <a:pt x="3166900" y="2038350"/>
                      <a:pt x="3202998" y="2011680"/>
                    </a:cubicBezTo>
                    <a:cubicBezTo>
                      <a:pt x="3237708" y="1983740"/>
                      <a:pt x="3284913" y="1962150"/>
                      <a:pt x="3330730" y="1953260"/>
                    </a:cubicBezTo>
                    <a:cubicBezTo>
                      <a:pt x="3375158" y="1944370"/>
                      <a:pt x="3434858" y="1949450"/>
                      <a:pt x="3473733" y="1955800"/>
                    </a:cubicBezTo>
                    <a:cubicBezTo>
                      <a:pt x="3500113" y="1962150"/>
                      <a:pt x="3519550" y="1971040"/>
                      <a:pt x="3540376" y="1981200"/>
                    </a:cubicBezTo>
                    <a:cubicBezTo>
                      <a:pt x="3561201" y="1991360"/>
                      <a:pt x="3579250" y="2001520"/>
                      <a:pt x="3598687" y="2019300"/>
                    </a:cubicBezTo>
                    <a:cubicBezTo>
                      <a:pt x="3625067" y="2045970"/>
                      <a:pt x="3661165" y="2089150"/>
                      <a:pt x="3676437" y="2128520"/>
                    </a:cubicBezTo>
                    <a:cubicBezTo>
                      <a:pt x="3691709" y="2169160"/>
                      <a:pt x="3694486" y="2211070"/>
                      <a:pt x="3690321" y="2259330"/>
                    </a:cubicBezTo>
                    <a:cubicBezTo>
                      <a:pt x="3686155" y="2317750"/>
                      <a:pt x="3651446" y="2379980"/>
                      <a:pt x="3638951" y="2456180"/>
                    </a:cubicBezTo>
                    <a:cubicBezTo>
                      <a:pt x="3622290" y="2560320"/>
                      <a:pt x="3645893" y="2741930"/>
                      <a:pt x="3618125" y="2828290"/>
                    </a:cubicBezTo>
                    <a:cubicBezTo>
                      <a:pt x="3601464" y="2879090"/>
                      <a:pt x="3570920" y="2913380"/>
                      <a:pt x="3544541" y="2940050"/>
                    </a:cubicBezTo>
                    <a:cubicBezTo>
                      <a:pt x="3526492" y="2959100"/>
                      <a:pt x="3512608" y="2969260"/>
                      <a:pt x="3489005" y="2981960"/>
                    </a:cubicBezTo>
                    <a:cubicBezTo>
                      <a:pt x="3454296" y="2998470"/>
                      <a:pt x="3398761" y="3018790"/>
                      <a:pt x="3352944" y="3021330"/>
                    </a:cubicBezTo>
                    <a:cubicBezTo>
                      <a:pt x="3307127" y="3025140"/>
                      <a:pt x="3254369" y="3016250"/>
                      <a:pt x="3212717" y="2999740"/>
                    </a:cubicBezTo>
                    <a:cubicBezTo>
                      <a:pt x="3169677" y="2983230"/>
                      <a:pt x="3128026" y="2952750"/>
                      <a:pt x="3098870" y="2919730"/>
                    </a:cubicBezTo>
                    <a:cubicBezTo>
                      <a:pt x="3069714" y="2886710"/>
                      <a:pt x="3051665" y="2858770"/>
                      <a:pt x="3039169" y="2801620"/>
                    </a:cubicBezTo>
                    <a:cubicBezTo>
                      <a:pt x="3011402" y="2674620"/>
                      <a:pt x="2985022" y="2296160"/>
                      <a:pt x="3068325" y="2160270"/>
                    </a:cubicBezTo>
                    <a:cubicBezTo>
                      <a:pt x="3125249" y="2066290"/>
                      <a:pt x="3321011" y="1969770"/>
                      <a:pt x="3346002" y="1988820"/>
                    </a:cubicBezTo>
                    <a:cubicBezTo>
                      <a:pt x="3375158" y="2010410"/>
                      <a:pt x="3266864" y="2225040"/>
                      <a:pt x="3190503" y="2327910"/>
                    </a:cubicBezTo>
                    <a:cubicBezTo>
                      <a:pt x="3109977" y="2437130"/>
                      <a:pt x="2971139" y="2538730"/>
                      <a:pt x="2864233" y="2621280"/>
                    </a:cubicBezTo>
                    <a:cubicBezTo>
                      <a:pt x="2772600" y="2689860"/>
                      <a:pt x="2703181" y="2731770"/>
                      <a:pt x="2597664" y="2794000"/>
                    </a:cubicBezTo>
                    <a:cubicBezTo>
                      <a:pt x="2450495" y="2880360"/>
                      <a:pt x="2167265" y="3008630"/>
                      <a:pt x="2056194" y="3078480"/>
                    </a:cubicBezTo>
                    <a:cubicBezTo>
                      <a:pt x="2003436" y="3111500"/>
                      <a:pt x="1978445" y="3143250"/>
                      <a:pt x="1945124" y="3159760"/>
                    </a:cubicBezTo>
                    <a:cubicBezTo>
                      <a:pt x="1920133" y="3172460"/>
                      <a:pt x="1903472" y="3177540"/>
                      <a:pt x="1877093" y="3180080"/>
                    </a:cubicBezTo>
                    <a:cubicBezTo>
                      <a:pt x="1838218" y="3185160"/>
                      <a:pt x="1778518" y="3186430"/>
                      <a:pt x="1734089" y="3175000"/>
                    </a:cubicBezTo>
                    <a:cubicBezTo>
                      <a:pt x="1689661" y="3162300"/>
                      <a:pt x="1643845" y="3138170"/>
                      <a:pt x="1610524" y="3108960"/>
                    </a:cubicBezTo>
                    <a:cubicBezTo>
                      <a:pt x="1577202" y="3079750"/>
                      <a:pt x="1549435" y="3037840"/>
                      <a:pt x="1534162" y="2998470"/>
                    </a:cubicBezTo>
                    <a:cubicBezTo>
                      <a:pt x="1520279" y="2957830"/>
                      <a:pt x="1516114" y="2912110"/>
                      <a:pt x="1524444" y="2867660"/>
                    </a:cubicBezTo>
                    <a:cubicBezTo>
                      <a:pt x="1532774" y="2818130"/>
                      <a:pt x="1559153" y="2771140"/>
                      <a:pt x="1596640" y="2713990"/>
                    </a:cubicBezTo>
                    <a:cubicBezTo>
                      <a:pt x="1652175" y="2631440"/>
                      <a:pt x="1747973" y="2536190"/>
                      <a:pt x="1847937" y="2432050"/>
                    </a:cubicBezTo>
                    <a:cubicBezTo>
                      <a:pt x="1982610" y="2293620"/>
                      <a:pt x="2193644" y="2119630"/>
                      <a:pt x="2340813" y="1963420"/>
                    </a:cubicBezTo>
                    <a:cubicBezTo>
                      <a:pt x="2475486" y="1821180"/>
                      <a:pt x="2612936" y="1527810"/>
                      <a:pt x="2699016" y="1537970"/>
                    </a:cubicBezTo>
                    <a:cubicBezTo>
                      <a:pt x="2768435" y="1546860"/>
                      <a:pt x="2861456" y="1738630"/>
                      <a:pt x="2844796" y="1850390"/>
                    </a:cubicBezTo>
                    <a:cubicBezTo>
                      <a:pt x="2821193" y="2004060"/>
                      <a:pt x="2537963" y="2236470"/>
                      <a:pt x="2401902" y="2354580"/>
                    </a:cubicBezTo>
                    <a:cubicBezTo>
                      <a:pt x="2310268" y="2434590"/>
                      <a:pt x="2249180" y="2503170"/>
                      <a:pt x="2142274" y="2528570"/>
                    </a:cubicBezTo>
                    <a:cubicBezTo>
                      <a:pt x="2014543" y="2557780"/>
                      <a:pt x="1814616" y="2520950"/>
                      <a:pt x="1668836" y="2470150"/>
                    </a:cubicBezTo>
                    <a:cubicBezTo>
                      <a:pt x="1521667" y="2419350"/>
                      <a:pt x="1382829" y="2305050"/>
                      <a:pt x="1263428" y="2221230"/>
                    </a:cubicBezTo>
                    <a:cubicBezTo>
                      <a:pt x="1162076" y="2148840"/>
                      <a:pt x="1044063" y="2051050"/>
                      <a:pt x="994082" y="2000250"/>
                    </a:cubicBezTo>
                    <a:cubicBezTo>
                      <a:pt x="971867" y="1978660"/>
                      <a:pt x="963537" y="1967230"/>
                      <a:pt x="951042" y="1948180"/>
                    </a:cubicBezTo>
                    <a:cubicBezTo>
                      <a:pt x="938546" y="1929130"/>
                      <a:pt x="928828" y="1912620"/>
                      <a:pt x="923274" y="1887220"/>
                    </a:cubicBezTo>
                    <a:cubicBezTo>
                      <a:pt x="914944" y="1852930"/>
                      <a:pt x="908002" y="1798320"/>
                      <a:pt x="917720" y="1756410"/>
                    </a:cubicBezTo>
                    <a:cubicBezTo>
                      <a:pt x="927439" y="1715770"/>
                      <a:pt x="949653" y="1671320"/>
                      <a:pt x="978809" y="1638300"/>
                    </a:cubicBezTo>
                    <a:cubicBezTo>
                      <a:pt x="1007965" y="1606550"/>
                      <a:pt x="1051005" y="1577340"/>
                      <a:pt x="1094045" y="1560830"/>
                    </a:cubicBezTo>
                    <a:cubicBezTo>
                      <a:pt x="1135697" y="1544320"/>
                      <a:pt x="1188455" y="1536700"/>
                      <a:pt x="1234272" y="1540510"/>
                    </a:cubicBezTo>
                    <a:cubicBezTo>
                      <a:pt x="1280088" y="1543050"/>
                      <a:pt x="1335624" y="1564640"/>
                      <a:pt x="1370333" y="1581150"/>
                    </a:cubicBezTo>
                    <a:cubicBezTo>
                      <a:pt x="1393936" y="1593850"/>
                      <a:pt x="1398101" y="1600200"/>
                      <a:pt x="1425869" y="1623060"/>
                    </a:cubicBezTo>
                    <a:cubicBezTo>
                      <a:pt x="1516114" y="1700530"/>
                      <a:pt x="1816004" y="1990090"/>
                      <a:pt x="1978445" y="2162810"/>
                    </a:cubicBezTo>
                    <a:cubicBezTo>
                      <a:pt x="2117283" y="2312670"/>
                      <a:pt x="2292219" y="2518410"/>
                      <a:pt x="2346366" y="2597150"/>
                    </a:cubicBezTo>
                    <a:cubicBezTo>
                      <a:pt x="2364415" y="2625090"/>
                      <a:pt x="2369969" y="2632710"/>
                      <a:pt x="2378299" y="2656840"/>
                    </a:cubicBezTo>
                    <a:cubicBezTo>
                      <a:pt x="2388018" y="2691130"/>
                      <a:pt x="2399125" y="2744470"/>
                      <a:pt x="2392183" y="2786380"/>
                    </a:cubicBezTo>
                    <a:cubicBezTo>
                      <a:pt x="2385241" y="2828290"/>
                      <a:pt x="2365804" y="2874010"/>
                      <a:pt x="2338036" y="2908300"/>
                    </a:cubicBezTo>
                    <a:cubicBezTo>
                      <a:pt x="2310268" y="2942590"/>
                      <a:pt x="2270005" y="2973070"/>
                      <a:pt x="2228354" y="2992120"/>
                    </a:cubicBezTo>
                    <a:cubicBezTo>
                      <a:pt x="2186702" y="3011170"/>
                      <a:pt x="2128390" y="3018790"/>
                      <a:pt x="2089516" y="3020060"/>
                    </a:cubicBezTo>
                    <a:cubicBezTo>
                      <a:pt x="2061748" y="3021330"/>
                      <a:pt x="2043699" y="3018790"/>
                      <a:pt x="2018708" y="3011170"/>
                    </a:cubicBezTo>
                    <a:cubicBezTo>
                      <a:pt x="1981222" y="2999740"/>
                      <a:pt x="1939570" y="2985770"/>
                      <a:pt x="1893754" y="2947670"/>
                    </a:cubicBezTo>
                    <a:cubicBezTo>
                      <a:pt x="1792402" y="2863850"/>
                      <a:pt x="1653563" y="2597150"/>
                      <a:pt x="1516114" y="2448560"/>
                    </a:cubicBezTo>
                    <a:cubicBezTo>
                      <a:pt x="1386994" y="2308860"/>
                      <a:pt x="1228718" y="2082800"/>
                      <a:pt x="1100987" y="2076450"/>
                    </a:cubicBezTo>
                    <a:cubicBezTo>
                      <a:pt x="999635" y="2071370"/>
                      <a:pt x="910779" y="2205990"/>
                      <a:pt x="817757" y="2283460"/>
                    </a:cubicBezTo>
                    <a:cubicBezTo>
                      <a:pt x="715017" y="2368550"/>
                      <a:pt x="595616" y="2509520"/>
                      <a:pt x="513701" y="2570480"/>
                    </a:cubicBezTo>
                    <a:cubicBezTo>
                      <a:pt x="466496" y="2604770"/>
                      <a:pt x="427621" y="2625090"/>
                      <a:pt x="391523" y="2637790"/>
                    </a:cubicBezTo>
                    <a:cubicBezTo>
                      <a:pt x="365144" y="2647950"/>
                      <a:pt x="348484" y="2650490"/>
                      <a:pt x="320716" y="2650490"/>
                    </a:cubicBezTo>
                    <a:cubicBezTo>
                      <a:pt x="281841" y="2650490"/>
                      <a:pt x="222141" y="2645410"/>
                      <a:pt x="180489" y="2627630"/>
                    </a:cubicBezTo>
                    <a:cubicBezTo>
                      <a:pt x="137449" y="2611120"/>
                      <a:pt x="93021" y="2574290"/>
                      <a:pt x="66642" y="2547620"/>
                    </a:cubicBezTo>
                    <a:cubicBezTo>
                      <a:pt x="48593" y="2529840"/>
                      <a:pt x="38874" y="2515870"/>
                      <a:pt x="29156" y="2491740"/>
                    </a:cubicBezTo>
                    <a:cubicBezTo>
                      <a:pt x="15272" y="2458720"/>
                      <a:pt x="0" y="2405380"/>
                      <a:pt x="2776" y="2363470"/>
                    </a:cubicBezTo>
                    <a:cubicBezTo>
                      <a:pt x="5553" y="2321560"/>
                      <a:pt x="15272" y="2296160"/>
                      <a:pt x="44428" y="2239010"/>
                    </a:cubicBezTo>
                    <a:cubicBezTo>
                      <a:pt x="127731" y="2071370"/>
                      <a:pt x="548411" y="1477010"/>
                      <a:pt x="674754" y="1333500"/>
                    </a:cubicBezTo>
                    <a:cubicBezTo>
                      <a:pt x="719182" y="1283970"/>
                      <a:pt x="737231" y="1263650"/>
                      <a:pt x="777494" y="1242060"/>
                    </a:cubicBezTo>
                    <a:cubicBezTo>
                      <a:pt x="816369" y="1221740"/>
                      <a:pt x="867739" y="1207770"/>
                      <a:pt x="913555" y="1205230"/>
                    </a:cubicBezTo>
                    <a:cubicBezTo>
                      <a:pt x="960760" y="1203960"/>
                      <a:pt x="1017684" y="1217930"/>
                      <a:pt x="1053782" y="1230630"/>
                    </a:cubicBezTo>
                    <a:cubicBezTo>
                      <a:pt x="1080161" y="1239520"/>
                      <a:pt x="1095434" y="1248410"/>
                      <a:pt x="1114871" y="1264920"/>
                    </a:cubicBezTo>
                    <a:cubicBezTo>
                      <a:pt x="1144027" y="1289050"/>
                      <a:pt x="1182902" y="1330960"/>
                      <a:pt x="1202339" y="1369060"/>
                    </a:cubicBezTo>
                    <a:cubicBezTo>
                      <a:pt x="1220388" y="1408430"/>
                      <a:pt x="1225942" y="1463040"/>
                      <a:pt x="1225942" y="1498600"/>
                    </a:cubicBezTo>
                    <a:cubicBezTo>
                      <a:pt x="1225942" y="1522730"/>
                      <a:pt x="1217611" y="1539240"/>
                      <a:pt x="1212058" y="1562100"/>
                    </a:cubicBezTo>
                    <a:cubicBezTo>
                      <a:pt x="1205116" y="1591310"/>
                      <a:pt x="1200951" y="1614170"/>
                      <a:pt x="1187067" y="1654810"/>
                    </a:cubicBezTo>
                    <a:cubicBezTo>
                      <a:pt x="1157911" y="1734820"/>
                      <a:pt x="1100987" y="1893570"/>
                      <a:pt x="1034345" y="2007870"/>
                    </a:cubicBezTo>
                    <a:cubicBezTo>
                      <a:pt x="964926" y="2128520"/>
                      <a:pt x="858020" y="2296160"/>
                      <a:pt x="776106" y="2358390"/>
                    </a:cubicBezTo>
                    <a:cubicBezTo>
                      <a:pt x="730289" y="2392680"/>
                      <a:pt x="690026" y="2402840"/>
                      <a:pt x="644209" y="2409190"/>
                    </a:cubicBezTo>
                    <a:cubicBezTo>
                      <a:pt x="599781" y="2416810"/>
                      <a:pt x="547022" y="2413000"/>
                      <a:pt x="502594" y="2399030"/>
                    </a:cubicBezTo>
                    <a:cubicBezTo>
                      <a:pt x="458166" y="2386330"/>
                      <a:pt x="413738" y="2359660"/>
                      <a:pt x="381805" y="2329180"/>
                    </a:cubicBezTo>
                    <a:cubicBezTo>
                      <a:pt x="349872" y="2298700"/>
                      <a:pt x="322104" y="2256790"/>
                      <a:pt x="309609" y="2216150"/>
                    </a:cubicBezTo>
                    <a:cubicBezTo>
                      <a:pt x="297113" y="2175510"/>
                      <a:pt x="294337" y="2127250"/>
                      <a:pt x="304055" y="2086610"/>
                    </a:cubicBezTo>
                    <a:cubicBezTo>
                      <a:pt x="312386" y="2044700"/>
                      <a:pt x="323493" y="2014220"/>
                      <a:pt x="365144" y="1968500"/>
                    </a:cubicBezTo>
                    <a:cubicBezTo>
                      <a:pt x="467885" y="1851660"/>
                      <a:pt x="878846" y="1624330"/>
                      <a:pt x="1071831" y="1485900"/>
                    </a:cubicBezTo>
                    <a:cubicBezTo>
                      <a:pt x="1212058" y="1386840"/>
                      <a:pt x="1334235" y="1275080"/>
                      <a:pt x="1425869" y="1223010"/>
                    </a:cubicBezTo>
                    <a:cubicBezTo>
                      <a:pt x="1475850" y="1192530"/>
                      <a:pt x="1509172" y="1174750"/>
                      <a:pt x="1554988" y="1165860"/>
                    </a:cubicBezTo>
                    <a:cubicBezTo>
                      <a:pt x="1599417" y="1158240"/>
                      <a:pt x="1659117" y="1163320"/>
                      <a:pt x="1696603" y="1172210"/>
                    </a:cubicBezTo>
                    <a:cubicBezTo>
                      <a:pt x="1724371" y="1177290"/>
                      <a:pt x="1739643" y="1183640"/>
                      <a:pt x="1763246" y="1197610"/>
                    </a:cubicBezTo>
                    <a:cubicBezTo>
                      <a:pt x="1795179" y="1216660"/>
                      <a:pt x="1843772" y="1258570"/>
                      <a:pt x="1865986" y="1287780"/>
                    </a:cubicBezTo>
                    <a:cubicBezTo>
                      <a:pt x="1882647" y="1308100"/>
                      <a:pt x="1889589" y="1323340"/>
                      <a:pt x="1897919" y="1347470"/>
                    </a:cubicBezTo>
                    <a:cubicBezTo>
                      <a:pt x="1907637" y="1381760"/>
                      <a:pt x="1915968" y="1436370"/>
                      <a:pt x="1909026" y="1478280"/>
                    </a:cubicBezTo>
                    <a:cubicBezTo>
                      <a:pt x="1902084" y="1518920"/>
                      <a:pt x="1874316" y="1568450"/>
                      <a:pt x="1853491" y="1597660"/>
                    </a:cubicBezTo>
                    <a:cubicBezTo>
                      <a:pt x="1838218" y="1619250"/>
                      <a:pt x="1803509" y="1645920"/>
                      <a:pt x="1803509" y="164592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8" id="8"/>
            <p:cNvGrpSpPr/>
            <p:nvPr/>
          </p:nvGrpSpPr>
          <p:grpSpPr>
            <a:xfrm rot="0">
              <a:off x="8992565" y="5052555"/>
              <a:ext cx="828465" cy="960771"/>
              <a:chOff x="0" y="0"/>
              <a:chExt cx="896895" cy="104013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54147" y="41910"/>
                <a:ext cx="789990" cy="948690"/>
              </a:xfrm>
              <a:custGeom>
                <a:avLst/>
                <a:gdLst/>
                <a:ahLst/>
                <a:cxnLst/>
                <a:rect r="r" b="b" t="t" l="l"/>
                <a:pathLst>
                  <a:path h="948690" w="789990">
                    <a:moveTo>
                      <a:pt x="574790" y="173990"/>
                    </a:moveTo>
                    <a:cubicBezTo>
                      <a:pt x="774718" y="594360"/>
                      <a:pt x="781659" y="613410"/>
                      <a:pt x="785825" y="641350"/>
                    </a:cubicBezTo>
                    <a:cubicBezTo>
                      <a:pt x="789990" y="670560"/>
                      <a:pt x="788601" y="702310"/>
                      <a:pt x="781659" y="730250"/>
                    </a:cubicBezTo>
                    <a:cubicBezTo>
                      <a:pt x="774718" y="758190"/>
                      <a:pt x="762222" y="787400"/>
                      <a:pt x="746950" y="812800"/>
                    </a:cubicBezTo>
                    <a:cubicBezTo>
                      <a:pt x="730289" y="838200"/>
                      <a:pt x="709464" y="861060"/>
                      <a:pt x="684473" y="880110"/>
                    </a:cubicBezTo>
                    <a:cubicBezTo>
                      <a:pt x="660870" y="899160"/>
                      <a:pt x="631714" y="915670"/>
                      <a:pt x="602558" y="927100"/>
                    </a:cubicBezTo>
                    <a:cubicBezTo>
                      <a:pt x="573402" y="937260"/>
                      <a:pt x="540081" y="944880"/>
                      <a:pt x="508148" y="946150"/>
                    </a:cubicBezTo>
                    <a:cubicBezTo>
                      <a:pt x="476215" y="948690"/>
                      <a:pt x="442894" y="944880"/>
                      <a:pt x="412350" y="938530"/>
                    </a:cubicBezTo>
                    <a:cubicBezTo>
                      <a:pt x="381805" y="930910"/>
                      <a:pt x="351261" y="918210"/>
                      <a:pt x="324881" y="901700"/>
                    </a:cubicBezTo>
                    <a:cubicBezTo>
                      <a:pt x="298502" y="885190"/>
                      <a:pt x="273511" y="864870"/>
                      <a:pt x="254074" y="842010"/>
                    </a:cubicBezTo>
                    <a:cubicBezTo>
                      <a:pt x="234637" y="819150"/>
                      <a:pt x="217976" y="791210"/>
                      <a:pt x="206869" y="763270"/>
                    </a:cubicBezTo>
                    <a:cubicBezTo>
                      <a:pt x="197150" y="736600"/>
                      <a:pt x="191597" y="706120"/>
                      <a:pt x="191597" y="676910"/>
                    </a:cubicBezTo>
                    <a:cubicBezTo>
                      <a:pt x="190208" y="647700"/>
                      <a:pt x="195762" y="617220"/>
                      <a:pt x="205481" y="589280"/>
                    </a:cubicBezTo>
                    <a:cubicBezTo>
                      <a:pt x="215199" y="561340"/>
                      <a:pt x="230471" y="534670"/>
                      <a:pt x="249909" y="510540"/>
                    </a:cubicBezTo>
                    <a:cubicBezTo>
                      <a:pt x="269346" y="487680"/>
                      <a:pt x="292949" y="466090"/>
                      <a:pt x="319328" y="449580"/>
                    </a:cubicBezTo>
                    <a:cubicBezTo>
                      <a:pt x="345707" y="433070"/>
                      <a:pt x="376252" y="420370"/>
                      <a:pt x="406796" y="411480"/>
                    </a:cubicBezTo>
                    <a:cubicBezTo>
                      <a:pt x="437340" y="403860"/>
                      <a:pt x="470662" y="400050"/>
                      <a:pt x="502594" y="401320"/>
                    </a:cubicBezTo>
                    <a:cubicBezTo>
                      <a:pt x="534527" y="402590"/>
                      <a:pt x="567848" y="408940"/>
                      <a:pt x="597004" y="419100"/>
                    </a:cubicBezTo>
                    <a:cubicBezTo>
                      <a:pt x="626161" y="430530"/>
                      <a:pt x="655317" y="445770"/>
                      <a:pt x="680307" y="464820"/>
                    </a:cubicBezTo>
                    <a:cubicBezTo>
                      <a:pt x="705298" y="482600"/>
                      <a:pt x="727513" y="506730"/>
                      <a:pt x="744173" y="530860"/>
                    </a:cubicBezTo>
                    <a:cubicBezTo>
                      <a:pt x="760834" y="556260"/>
                      <a:pt x="773329" y="584200"/>
                      <a:pt x="780271" y="613410"/>
                    </a:cubicBezTo>
                    <a:cubicBezTo>
                      <a:pt x="787213" y="641350"/>
                      <a:pt x="789990" y="671830"/>
                      <a:pt x="785825" y="701040"/>
                    </a:cubicBezTo>
                    <a:cubicBezTo>
                      <a:pt x="783048" y="730250"/>
                      <a:pt x="774717" y="759460"/>
                      <a:pt x="762222" y="786130"/>
                    </a:cubicBezTo>
                    <a:cubicBezTo>
                      <a:pt x="748338" y="812800"/>
                      <a:pt x="730289" y="838200"/>
                      <a:pt x="708075" y="859790"/>
                    </a:cubicBezTo>
                    <a:cubicBezTo>
                      <a:pt x="685861" y="881380"/>
                      <a:pt x="659482" y="900430"/>
                      <a:pt x="631714" y="914400"/>
                    </a:cubicBezTo>
                    <a:cubicBezTo>
                      <a:pt x="603946" y="928370"/>
                      <a:pt x="572014" y="938530"/>
                      <a:pt x="540081" y="943610"/>
                    </a:cubicBezTo>
                    <a:cubicBezTo>
                      <a:pt x="509536" y="948690"/>
                      <a:pt x="474827" y="948690"/>
                      <a:pt x="444282" y="943610"/>
                    </a:cubicBezTo>
                    <a:cubicBezTo>
                      <a:pt x="412350" y="939800"/>
                      <a:pt x="380417" y="929640"/>
                      <a:pt x="352649" y="916940"/>
                    </a:cubicBezTo>
                    <a:cubicBezTo>
                      <a:pt x="323493" y="902970"/>
                      <a:pt x="297114" y="885190"/>
                      <a:pt x="274900" y="863600"/>
                    </a:cubicBezTo>
                    <a:cubicBezTo>
                      <a:pt x="252686" y="843280"/>
                      <a:pt x="241579" y="826770"/>
                      <a:pt x="219364" y="791210"/>
                    </a:cubicBezTo>
                    <a:cubicBezTo>
                      <a:pt x="170771" y="711200"/>
                      <a:pt x="51370" y="477520"/>
                      <a:pt x="20826" y="377190"/>
                    </a:cubicBezTo>
                    <a:cubicBezTo>
                      <a:pt x="4165" y="322580"/>
                      <a:pt x="0" y="283210"/>
                      <a:pt x="1388" y="247650"/>
                    </a:cubicBezTo>
                    <a:cubicBezTo>
                      <a:pt x="2777" y="222250"/>
                      <a:pt x="8330" y="203200"/>
                      <a:pt x="16660" y="182880"/>
                    </a:cubicBezTo>
                    <a:cubicBezTo>
                      <a:pt x="24991" y="162560"/>
                      <a:pt x="31933" y="144780"/>
                      <a:pt x="48593" y="124460"/>
                    </a:cubicBezTo>
                    <a:cubicBezTo>
                      <a:pt x="72196" y="96520"/>
                      <a:pt x="122178" y="54610"/>
                      <a:pt x="154110" y="35560"/>
                    </a:cubicBezTo>
                    <a:cubicBezTo>
                      <a:pt x="177713" y="22860"/>
                      <a:pt x="194374" y="16510"/>
                      <a:pt x="220753" y="11430"/>
                    </a:cubicBezTo>
                    <a:cubicBezTo>
                      <a:pt x="259627" y="5080"/>
                      <a:pt x="319328" y="0"/>
                      <a:pt x="363756" y="8890"/>
                    </a:cubicBezTo>
                    <a:cubicBezTo>
                      <a:pt x="409573" y="19050"/>
                      <a:pt x="456778" y="40640"/>
                      <a:pt x="491487" y="67310"/>
                    </a:cubicBezTo>
                    <a:cubicBezTo>
                      <a:pt x="527585" y="95250"/>
                      <a:pt x="574790" y="173990"/>
                      <a:pt x="574790" y="17399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0" id="10"/>
            <p:cNvGrpSpPr/>
            <p:nvPr/>
          </p:nvGrpSpPr>
          <p:grpSpPr>
            <a:xfrm rot="0">
              <a:off x="8880992" y="5098306"/>
              <a:ext cx="727151" cy="825865"/>
              <a:chOff x="0" y="0"/>
              <a:chExt cx="787213" cy="89408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54147" y="46990"/>
                <a:ext cx="678919" cy="797560"/>
              </a:xfrm>
              <a:custGeom>
                <a:avLst/>
                <a:gdLst/>
                <a:ahLst/>
                <a:cxnLst/>
                <a:rect r="r" b="b" t="t" l="l"/>
                <a:pathLst>
                  <a:path h="797560" w="678919">
                    <a:moveTo>
                      <a:pt x="588674" y="207010"/>
                    </a:moveTo>
                    <a:cubicBezTo>
                      <a:pt x="673366" y="482600"/>
                      <a:pt x="678919" y="505460"/>
                      <a:pt x="677531" y="534670"/>
                    </a:cubicBezTo>
                    <a:cubicBezTo>
                      <a:pt x="676142" y="563880"/>
                      <a:pt x="669200" y="593090"/>
                      <a:pt x="658093" y="621030"/>
                    </a:cubicBezTo>
                    <a:cubicBezTo>
                      <a:pt x="646986" y="647700"/>
                      <a:pt x="628937" y="674370"/>
                      <a:pt x="609500" y="697230"/>
                    </a:cubicBezTo>
                    <a:cubicBezTo>
                      <a:pt x="588674" y="718820"/>
                      <a:pt x="563683" y="740410"/>
                      <a:pt x="535916" y="755650"/>
                    </a:cubicBezTo>
                    <a:cubicBezTo>
                      <a:pt x="509536" y="770890"/>
                      <a:pt x="477604" y="782320"/>
                      <a:pt x="447059" y="788670"/>
                    </a:cubicBezTo>
                    <a:cubicBezTo>
                      <a:pt x="416515" y="795020"/>
                      <a:pt x="381805" y="797560"/>
                      <a:pt x="349872" y="795020"/>
                    </a:cubicBezTo>
                    <a:cubicBezTo>
                      <a:pt x="319328" y="792480"/>
                      <a:pt x="286007" y="783590"/>
                      <a:pt x="256851" y="772160"/>
                    </a:cubicBezTo>
                    <a:cubicBezTo>
                      <a:pt x="227695" y="760730"/>
                      <a:pt x="199927" y="742950"/>
                      <a:pt x="176325" y="723900"/>
                    </a:cubicBezTo>
                    <a:cubicBezTo>
                      <a:pt x="152722" y="703580"/>
                      <a:pt x="131896" y="679450"/>
                      <a:pt x="116624" y="654050"/>
                    </a:cubicBezTo>
                    <a:cubicBezTo>
                      <a:pt x="101352" y="628650"/>
                      <a:pt x="90245" y="599440"/>
                      <a:pt x="84691" y="570230"/>
                    </a:cubicBezTo>
                    <a:cubicBezTo>
                      <a:pt x="79138" y="542290"/>
                      <a:pt x="79138" y="510540"/>
                      <a:pt x="83303" y="481330"/>
                    </a:cubicBezTo>
                    <a:cubicBezTo>
                      <a:pt x="88856" y="453390"/>
                      <a:pt x="98575" y="424180"/>
                      <a:pt x="113847" y="397510"/>
                    </a:cubicBezTo>
                    <a:cubicBezTo>
                      <a:pt x="127731" y="372110"/>
                      <a:pt x="148557" y="346710"/>
                      <a:pt x="170771" y="326390"/>
                    </a:cubicBezTo>
                    <a:cubicBezTo>
                      <a:pt x="194374" y="306070"/>
                      <a:pt x="222141" y="289560"/>
                      <a:pt x="249909" y="276860"/>
                    </a:cubicBezTo>
                    <a:cubicBezTo>
                      <a:pt x="279065" y="264160"/>
                      <a:pt x="310998" y="255270"/>
                      <a:pt x="342930" y="251460"/>
                    </a:cubicBezTo>
                    <a:cubicBezTo>
                      <a:pt x="374863" y="247650"/>
                      <a:pt x="408184" y="250190"/>
                      <a:pt x="440117" y="255270"/>
                    </a:cubicBezTo>
                    <a:cubicBezTo>
                      <a:pt x="470662" y="261620"/>
                      <a:pt x="502594" y="273050"/>
                      <a:pt x="530362" y="287020"/>
                    </a:cubicBezTo>
                    <a:cubicBezTo>
                      <a:pt x="556741" y="302260"/>
                      <a:pt x="583121" y="321310"/>
                      <a:pt x="603946" y="344170"/>
                    </a:cubicBezTo>
                    <a:cubicBezTo>
                      <a:pt x="624772" y="365760"/>
                      <a:pt x="642821" y="392430"/>
                      <a:pt x="655317" y="419100"/>
                    </a:cubicBezTo>
                    <a:cubicBezTo>
                      <a:pt x="667812" y="445770"/>
                      <a:pt x="674754" y="476250"/>
                      <a:pt x="677531" y="504190"/>
                    </a:cubicBezTo>
                    <a:cubicBezTo>
                      <a:pt x="678919" y="533400"/>
                      <a:pt x="676142" y="565150"/>
                      <a:pt x="667812" y="593090"/>
                    </a:cubicBezTo>
                    <a:cubicBezTo>
                      <a:pt x="659482" y="621030"/>
                      <a:pt x="645598" y="648970"/>
                      <a:pt x="627549" y="673100"/>
                    </a:cubicBezTo>
                    <a:cubicBezTo>
                      <a:pt x="610888" y="697230"/>
                      <a:pt x="587286" y="720090"/>
                      <a:pt x="562295" y="737870"/>
                    </a:cubicBezTo>
                    <a:cubicBezTo>
                      <a:pt x="537304" y="755650"/>
                      <a:pt x="508148" y="770890"/>
                      <a:pt x="477604" y="781050"/>
                    </a:cubicBezTo>
                    <a:cubicBezTo>
                      <a:pt x="448448" y="789940"/>
                      <a:pt x="413738" y="795020"/>
                      <a:pt x="383194" y="796290"/>
                    </a:cubicBezTo>
                    <a:cubicBezTo>
                      <a:pt x="351261" y="796290"/>
                      <a:pt x="317940" y="791210"/>
                      <a:pt x="287395" y="782320"/>
                    </a:cubicBezTo>
                    <a:cubicBezTo>
                      <a:pt x="256851" y="773430"/>
                      <a:pt x="226306" y="759460"/>
                      <a:pt x="201315" y="741680"/>
                    </a:cubicBezTo>
                    <a:cubicBezTo>
                      <a:pt x="176325" y="725170"/>
                      <a:pt x="152722" y="702310"/>
                      <a:pt x="134673" y="678180"/>
                    </a:cubicBezTo>
                    <a:cubicBezTo>
                      <a:pt x="115236" y="655320"/>
                      <a:pt x="106905" y="633730"/>
                      <a:pt x="93022" y="599440"/>
                    </a:cubicBezTo>
                    <a:cubicBezTo>
                      <a:pt x="66642" y="538480"/>
                      <a:pt x="23602" y="401320"/>
                      <a:pt x="11107" y="342900"/>
                    </a:cubicBezTo>
                    <a:cubicBezTo>
                      <a:pt x="4165" y="314960"/>
                      <a:pt x="0" y="303530"/>
                      <a:pt x="1388" y="278130"/>
                    </a:cubicBezTo>
                    <a:cubicBezTo>
                      <a:pt x="2777" y="242570"/>
                      <a:pt x="12495" y="187960"/>
                      <a:pt x="34709" y="151130"/>
                    </a:cubicBezTo>
                    <a:cubicBezTo>
                      <a:pt x="55535" y="113030"/>
                      <a:pt x="90245" y="76200"/>
                      <a:pt x="127731" y="52070"/>
                    </a:cubicBezTo>
                    <a:cubicBezTo>
                      <a:pt x="165217" y="27940"/>
                      <a:pt x="222141" y="11430"/>
                      <a:pt x="261016" y="3810"/>
                    </a:cubicBezTo>
                    <a:cubicBezTo>
                      <a:pt x="287395" y="0"/>
                      <a:pt x="305444" y="0"/>
                      <a:pt x="333212" y="3810"/>
                    </a:cubicBezTo>
                    <a:cubicBezTo>
                      <a:pt x="370698" y="10160"/>
                      <a:pt x="429010" y="25400"/>
                      <a:pt x="466497" y="49530"/>
                    </a:cubicBezTo>
                    <a:cubicBezTo>
                      <a:pt x="505371" y="72390"/>
                      <a:pt x="542858" y="115570"/>
                      <a:pt x="562295" y="146050"/>
                    </a:cubicBezTo>
                    <a:cubicBezTo>
                      <a:pt x="577567" y="167640"/>
                      <a:pt x="588674" y="207010"/>
                      <a:pt x="588674" y="20701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2" id="12"/>
            <p:cNvGrpSpPr/>
            <p:nvPr/>
          </p:nvGrpSpPr>
          <p:grpSpPr>
            <a:xfrm rot="0">
              <a:off x="6684149" y="6270236"/>
              <a:ext cx="741258" cy="726151"/>
              <a:chOff x="0" y="0"/>
              <a:chExt cx="802485" cy="78613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55535" y="50800"/>
                <a:ext cx="691415" cy="683260"/>
              </a:xfrm>
              <a:custGeom>
                <a:avLst/>
                <a:gdLst/>
                <a:ahLst/>
                <a:cxnLst/>
                <a:rect r="r" b="b" t="t" l="l"/>
                <a:pathLst>
                  <a:path h="683260" w="691415">
                    <a:moveTo>
                      <a:pt x="0" y="264160"/>
                    </a:moveTo>
                    <a:cubicBezTo>
                      <a:pt x="2777" y="240030"/>
                      <a:pt x="4165" y="227330"/>
                      <a:pt x="4165" y="227330"/>
                    </a:cubicBezTo>
                    <a:cubicBezTo>
                      <a:pt x="4165" y="226060"/>
                      <a:pt x="9719" y="214630"/>
                      <a:pt x="11107" y="208280"/>
                    </a:cubicBezTo>
                    <a:cubicBezTo>
                      <a:pt x="13884" y="203200"/>
                      <a:pt x="19438" y="191770"/>
                      <a:pt x="19438" y="190500"/>
                    </a:cubicBezTo>
                    <a:cubicBezTo>
                      <a:pt x="19438" y="190500"/>
                      <a:pt x="27768" y="180340"/>
                      <a:pt x="30545" y="175260"/>
                    </a:cubicBezTo>
                    <a:cubicBezTo>
                      <a:pt x="33322" y="171450"/>
                      <a:pt x="37487" y="167640"/>
                      <a:pt x="38875" y="163830"/>
                    </a:cubicBezTo>
                    <a:cubicBezTo>
                      <a:pt x="40263" y="161290"/>
                      <a:pt x="40263" y="160020"/>
                      <a:pt x="40263" y="156210"/>
                    </a:cubicBezTo>
                    <a:cubicBezTo>
                      <a:pt x="41652" y="151130"/>
                      <a:pt x="44429" y="138430"/>
                      <a:pt x="44429" y="137160"/>
                    </a:cubicBezTo>
                    <a:cubicBezTo>
                      <a:pt x="44429" y="137160"/>
                      <a:pt x="51370" y="123190"/>
                      <a:pt x="52759" y="120650"/>
                    </a:cubicBezTo>
                    <a:cubicBezTo>
                      <a:pt x="54147" y="119380"/>
                      <a:pt x="54147" y="118110"/>
                      <a:pt x="54147" y="116840"/>
                    </a:cubicBezTo>
                    <a:cubicBezTo>
                      <a:pt x="55536" y="114300"/>
                      <a:pt x="58312" y="102870"/>
                      <a:pt x="58312" y="102870"/>
                    </a:cubicBezTo>
                    <a:cubicBezTo>
                      <a:pt x="58312" y="102870"/>
                      <a:pt x="63866" y="91440"/>
                      <a:pt x="68031" y="85090"/>
                    </a:cubicBezTo>
                    <a:cubicBezTo>
                      <a:pt x="70808" y="80010"/>
                      <a:pt x="77750" y="68580"/>
                      <a:pt x="77750" y="68580"/>
                    </a:cubicBezTo>
                    <a:cubicBezTo>
                      <a:pt x="77750" y="68580"/>
                      <a:pt x="86080" y="58420"/>
                      <a:pt x="91634" y="54610"/>
                    </a:cubicBezTo>
                    <a:cubicBezTo>
                      <a:pt x="95799" y="49530"/>
                      <a:pt x="104129" y="39370"/>
                      <a:pt x="105517" y="39370"/>
                    </a:cubicBezTo>
                    <a:cubicBezTo>
                      <a:pt x="105517" y="39370"/>
                      <a:pt x="116624" y="33020"/>
                      <a:pt x="122178" y="29210"/>
                    </a:cubicBezTo>
                    <a:cubicBezTo>
                      <a:pt x="127732" y="25400"/>
                      <a:pt x="138839" y="17780"/>
                      <a:pt x="138839" y="17780"/>
                    </a:cubicBezTo>
                    <a:cubicBezTo>
                      <a:pt x="140227" y="17780"/>
                      <a:pt x="152722" y="13970"/>
                      <a:pt x="158276" y="11430"/>
                    </a:cubicBezTo>
                    <a:cubicBezTo>
                      <a:pt x="165218" y="8890"/>
                      <a:pt x="177713" y="3810"/>
                      <a:pt x="179102" y="3810"/>
                    </a:cubicBezTo>
                    <a:cubicBezTo>
                      <a:pt x="179102" y="3810"/>
                      <a:pt x="191597" y="2540"/>
                      <a:pt x="198539" y="1270"/>
                    </a:cubicBezTo>
                    <a:cubicBezTo>
                      <a:pt x="205481" y="1270"/>
                      <a:pt x="219365" y="0"/>
                      <a:pt x="219365" y="0"/>
                    </a:cubicBezTo>
                    <a:cubicBezTo>
                      <a:pt x="220753" y="0"/>
                      <a:pt x="233249" y="1270"/>
                      <a:pt x="240191" y="1270"/>
                    </a:cubicBezTo>
                    <a:cubicBezTo>
                      <a:pt x="247132" y="2540"/>
                      <a:pt x="261016" y="3810"/>
                      <a:pt x="261016" y="3810"/>
                    </a:cubicBezTo>
                    <a:cubicBezTo>
                      <a:pt x="262405" y="3810"/>
                      <a:pt x="274900" y="8890"/>
                      <a:pt x="280454" y="10160"/>
                    </a:cubicBezTo>
                    <a:cubicBezTo>
                      <a:pt x="287396" y="12700"/>
                      <a:pt x="299891" y="17780"/>
                      <a:pt x="301279" y="17780"/>
                    </a:cubicBezTo>
                    <a:cubicBezTo>
                      <a:pt x="301279" y="17780"/>
                      <a:pt x="312386" y="24130"/>
                      <a:pt x="317940" y="27940"/>
                    </a:cubicBezTo>
                    <a:cubicBezTo>
                      <a:pt x="323494" y="31750"/>
                      <a:pt x="334601" y="39370"/>
                      <a:pt x="334601" y="39370"/>
                    </a:cubicBezTo>
                    <a:cubicBezTo>
                      <a:pt x="335989" y="39370"/>
                      <a:pt x="344319" y="49530"/>
                      <a:pt x="345708" y="50800"/>
                    </a:cubicBezTo>
                    <a:cubicBezTo>
                      <a:pt x="347096" y="50800"/>
                      <a:pt x="348484" y="50800"/>
                      <a:pt x="348484" y="50800"/>
                    </a:cubicBezTo>
                    <a:cubicBezTo>
                      <a:pt x="348484" y="50800"/>
                      <a:pt x="360980" y="57150"/>
                      <a:pt x="366533" y="59690"/>
                    </a:cubicBezTo>
                    <a:cubicBezTo>
                      <a:pt x="373475" y="62230"/>
                      <a:pt x="385971" y="68580"/>
                      <a:pt x="385971" y="68580"/>
                    </a:cubicBezTo>
                    <a:cubicBezTo>
                      <a:pt x="385971" y="68580"/>
                      <a:pt x="395689" y="77470"/>
                      <a:pt x="401243" y="81280"/>
                    </a:cubicBezTo>
                    <a:cubicBezTo>
                      <a:pt x="406796" y="85090"/>
                      <a:pt x="416515" y="93980"/>
                      <a:pt x="416515" y="93980"/>
                    </a:cubicBezTo>
                    <a:cubicBezTo>
                      <a:pt x="417903" y="93980"/>
                      <a:pt x="424845" y="104140"/>
                      <a:pt x="429011" y="109220"/>
                    </a:cubicBezTo>
                    <a:cubicBezTo>
                      <a:pt x="433176" y="114300"/>
                      <a:pt x="441506" y="124460"/>
                      <a:pt x="441506" y="124460"/>
                    </a:cubicBezTo>
                    <a:cubicBezTo>
                      <a:pt x="441506" y="125730"/>
                      <a:pt x="465109" y="177800"/>
                      <a:pt x="473439" y="185420"/>
                    </a:cubicBezTo>
                    <a:cubicBezTo>
                      <a:pt x="474827" y="187960"/>
                      <a:pt x="478992" y="189230"/>
                      <a:pt x="478992" y="189230"/>
                    </a:cubicBezTo>
                    <a:cubicBezTo>
                      <a:pt x="478992" y="189230"/>
                      <a:pt x="490099" y="196850"/>
                      <a:pt x="494265" y="201930"/>
                    </a:cubicBezTo>
                    <a:cubicBezTo>
                      <a:pt x="499818" y="205740"/>
                      <a:pt x="506760" y="212090"/>
                      <a:pt x="510925" y="214630"/>
                    </a:cubicBezTo>
                    <a:cubicBezTo>
                      <a:pt x="512314" y="215900"/>
                      <a:pt x="512314" y="215900"/>
                      <a:pt x="513702" y="217170"/>
                    </a:cubicBezTo>
                    <a:cubicBezTo>
                      <a:pt x="515090" y="218440"/>
                      <a:pt x="515090" y="220980"/>
                      <a:pt x="517867" y="223520"/>
                    </a:cubicBezTo>
                    <a:cubicBezTo>
                      <a:pt x="522032" y="229870"/>
                      <a:pt x="542858" y="254000"/>
                      <a:pt x="548412" y="260350"/>
                    </a:cubicBezTo>
                    <a:cubicBezTo>
                      <a:pt x="549800" y="261620"/>
                      <a:pt x="551188" y="261620"/>
                      <a:pt x="552577" y="262890"/>
                    </a:cubicBezTo>
                    <a:cubicBezTo>
                      <a:pt x="555353" y="265430"/>
                      <a:pt x="567849" y="275590"/>
                      <a:pt x="567849" y="275590"/>
                    </a:cubicBezTo>
                    <a:cubicBezTo>
                      <a:pt x="567849" y="275590"/>
                      <a:pt x="576179" y="285750"/>
                      <a:pt x="580344" y="290830"/>
                    </a:cubicBezTo>
                    <a:cubicBezTo>
                      <a:pt x="584509" y="295910"/>
                      <a:pt x="591451" y="306070"/>
                      <a:pt x="591451" y="307340"/>
                    </a:cubicBezTo>
                    <a:cubicBezTo>
                      <a:pt x="591451" y="307340"/>
                      <a:pt x="597005" y="318770"/>
                      <a:pt x="599782" y="325120"/>
                    </a:cubicBezTo>
                    <a:cubicBezTo>
                      <a:pt x="602558" y="330200"/>
                      <a:pt x="606724" y="342900"/>
                      <a:pt x="606724" y="342900"/>
                    </a:cubicBezTo>
                    <a:cubicBezTo>
                      <a:pt x="606724" y="342900"/>
                      <a:pt x="609500" y="355600"/>
                      <a:pt x="609500" y="361950"/>
                    </a:cubicBezTo>
                    <a:cubicBezTo>
                      <a:pt x="610889" y="365760"/>
                      <a:pt x="609500" y="370840"/>
                      <a:pt x="610889" y="374650"/>
                    </a:cubicBezTo>
                    <a:cubicBezTo>
                      <a:pt x="612277" y="378460"/>
                      <a:pt x="617831" y="381000"/>
                      <a:pt x="617831" y="384810"/>
                    </a:cubicBezTo>
                    <a:cubicBezTo>
                      <a:pt x="617831" y="387350"/>
                      <a:pt x="610889" y="391160"/>
                      <a:pt x="612277" y="393700"/>
                    </a:cubicBezTo>
                    <a:cubicBezTo>
                      <a:pt x="612277" y="394970"/>
                      <a:pt x="617831" y="394970"/>
                      <a:pt x="620607" y="397510"/>
                    </a:cubicBezTo>
                    <a:cubicBezTo>
                      <a:pt x="621996" y="398780"/>
                      <a:pt x="624773" y="401320"/>
                      <a:pt x="626161" y="403860"/>
                    </a:cubicBezTo>
                    <a:cubicBezTo>
                      <a:pt x="628938" y="405130"/>
                      <a:pt x="631714" y="406400"/>
                      <a:pt x="634491" y="407670"/>
                    </a:cubicBezTo>
                    <a:cubicBezTo>
                      <a:pt x="638656" y="411480"/>
                      <a:pt x="641433" y="417830"/>
                      <a:pt x="645598" y="421640"/>
                    </a:cubicBezTo>
                    <a:cubicBezTo>
                      <a:pt x="649763" y="425450"/>
                      <a:pt x="656705" y="430530"/>
                      <a:pt x="659482" y="434340"/>
                    </a:cubicBezTo>
                    <a:cubicBezTo>
                      <a:pt x="660871" y="436880"/>
                      <a:pt x="662259" y="439420"/>
                      <a:pt x="663647" y="441960"/>
                    </a:cubicBezTo>
                    <a:cubicBezTo>
                      <a:pt x="665036" y="444500"/>
                      <a:pt x="667812" y="445770"/>
                      <a:pt x="669201" y="448310"/>
                    </a:cubicBezTo>
                    <a:cubicBezTo>
                      <a:pt x="671978" y="452120"/>
                      <a:pt x="673366" y="459740"/>
                      <a:pt x="674754" y="464820"/>
                    </a:cubicBezTo>
                    <a:cubicBezTo>
                      <a:pt x="677531" y="469900"/>
                      <a:pt x="681696" y="476250"/>
                      <a:pt x="683085" y="480060"/>
                    </a:cubicBezTo>
                    <a:cubicBezTo>
                      <a:pt x="684473" y="483870"/>
                      <a:pt x="684473" y="486410"/>
                      <a:pt x="684473" y="488950"/>
                    </a:cubicBezTo>
                    <a:cubicBezTo>
                      <a:pt x="685861" y="491490"/>
                      <a:pt x="687250" y="494030"/>
                      <a:pt x="687250" y="496570"/>
                    </a:cubicBezTo>
                    <a:cubicBezTo>
                      <a:pt x="688638" y="501650"/>
                      <a:pt x="687250" y="508000"/>
                      <a:pt x="688638" y="514350"/>
                    </a:cubicBezTo>
                    <a:cubicBezTo>
                      <a:pt x="688638" y="519430"/>
                      <a:pt x="691415" y="527050"/>
                      <a:pt x="690027" y="530860"/>
                    </a:cubicBezTo>
                    <a:cubicBezTo>
                      <a:pt x="690027" y="534670"/>
                      <a:pt x="688638" y="537210"/>
                      <a:pt x="688638" y="539750"/>
                    </a:cubicBezTo>
                    <a:cubicBezTo>
                      <a:pt x="688638" y="542290"/>
                      <a:pt x="690027" y="544830"/>
                      <a:pt x="688638" y="548640"/>
                    </a:cubicBezTo>
                    <a:cubicBezTo>
                      <a:pt x="688638" y="552450"/>
                      <a:pt x="684473" y="558800"/>
                      <a:pt x="683085" y="565150"/>
                    </a:cubicBezTo>
                    <a:cubicBezTo>
                      <a:pt x="681696" y="570230"/>
                      <a:pt x="681696" y="576580"/>
                      <a:pt x="678919" y="581660"/>
                    </a:cubicBezTo>
                    <a:cubicBezTo>
                      <a:pt x="677531" y="584200"/>
                      <a:pt x="676143" y="586740"/>
                      <a:pt x="674754" y="589280"/>
                    </a:cubicBezTo>
                    <a:cubicBezTo>
                      <a:pt x="673366" y="591820"/>
                      <a:pt x="673366" y="594360"/>
                      <a:pt x="671978" y="596900"/>
                    </a:cubicBezTo>
                    <a:cubicBezTo>
                      <a:pt x="669201" y="600710"/>
                      <a:pt x="663647" y="605790"/>
                      <a:pt x="660871" y="610870"/>
                    </a:cubicBezTo>
                    <a:cubicBezTo>
                      <a:pt x="656705" y="615950"/>
                      <a:pt x="653929" y="622300"/>
                      <a:pt x="651152" y="626110"/>
                    </a:cubicBezTo>
                    <a:cubicBezTo>
                      <a:pt x="648375" y="628650"/>
                      <a:pt x="645598" y="629920"/>
                      <a:pt x="644210" y="631190"/>
                    </a:cubicBezTo>
                    <a:cubicBezTo>
                      <a:pt x="641433" y="633730"/>
                      <a:pt x="641433" y="636270"/>
                      <a:pt x="638656" y="638810"/>
                    </a:cubicBezTo>
                    <a:cubicBezTo>
                      <a:pt x="634491" y="641350"/>
                      <a:pt x="627549" y="645160"/>
                      <a:pt x="623384" y="648970"/>
                    </a:cubicBezTo>
                    <a:cubicBezTo>
                      <a:pt x="617831" y="651510"/>
                      <a:pt x="613665" y="657860"/>
                      <a:pt x="609500" y="659130"/>
                    </a:cubicBezTo>
                    <a:cubicBezTo>
                      <a:pt x="605335" y="661670"/>
                      <a:pt x="602558" y="661670"/>
                      <a:pt x="599782" y="662940"/>
                    </a:cubicBezTo>
                    <a:cubicBezTo>
                      <a:pt x="597005" y="664210"/>
                      <a:pt x="595617" y="666750"/>
                      <a:pt x="592840" y="668020"/>
                    </a:cubicBezTo>
                    <a:cubicBezTo>
                      <a:pt x="587286" y="670560"/>
                      <a:pt x="580344" y="670560"/>
                      <a:pt x="574791" y="673100"/>
                    </a:cubicBezTo>
                    <a:cubicBezTo>
                      <a:pt x="567849" y="674370"/>
                      <a:pt x="562295" y="678180"/>
                      <a:pt x="556742" y="679450"/>
                    </a:cubicBezTo>
                    <a:cubicBezTo>
                      <a:pt x="553965" y="680720"/>
                      <a:pt x="551188" y="679450"/>
                      <a:pt x="547023" y="680720"/>
                    </a:cubicBezTo>
                    <a:cubicBezTo>
                      <a:pt x="544246" y="680720"/>
                      <a:pt x="542858" y="681990"/>
                      <a:pt x="538693" y="681990"/>
                    </a:cubicBezTo>
                    <a:cubicBezTo>
                      <a:pt x="533139" y="683260"/>
                      <a:pt x="526197" y="681990"/>
                      <a:pt x="519255" y="681990"/>
                    </a:cubicBezTo>
                    <a:cubicBezTo>
                      <a:pt x="513702" y="681990"/>
                      <a:pt x="506760" y="683260"/>
                      <a:pt x="501207" y="683260"/>
                    </a:cubicBezTo>
                    <a:cubicBezTo>
                      <a:pt x="497041" y="683260"/>
                      <a:pt x="495653" y="680720"/>
                      <a:pt x="491488" y="680720"/>
                    </a:cubicBezTo>
                    <a:cubicBezTo>
                      <a:pt x="488711" y="680720"/>
                      <a:pt x="485934" y="680720"/>
                      <a:pt x="483158" y="680720"/>
                    </a:cubicBezTo>
                    <a:cubicBezTo>
                      <a:pt x="477604" y="679450"/>
                      <a:pt x="470662" y="675640"/>
                      <a:pt x="465109" y="674370"/>
                    </a:cubicBezTo>
                    <a:cubicBezTo>
                      <a:pt x="459555" y="673100"/>
                      <a:pt x="451225" y="671830"/>
                      <a:pt x="447060" y="670560"/>
                    </a:cubicBezTo>
                    <a:cubicBezTo>
                      <a:pt x="444283" y="669290"/>
                      <a:pt x="444283" y="668020"/>
                      <a:pt x="442894" y="666750"/>
                    </a:cubicBezTo>
                    <a:cubicBezTo>
                      <a:pt x="440118" y="665480"/>
                      <a:pt x="434564" y="665480"/>
                      <a:pt x="430399" y="661670"/>
                    </a:cubicBezTo>
                    <a:cubicBezTo>
                      <a:pt x="419292" y="656590"/>
                      <a:pt x="395689" y="640080"/>
                      <a:pt x="385971" y="629920"/>
                    </a:cubicBezTo>
                    <a:cubicBezTo>
                      <a:pt x="380417" y="623570"/>
                      <a:pt x="380417" y="618490"/>
                      <a:pt x="373475" y="610870"/>
                    </a:cubicBezTo>
                    <a:cubicBezTo>
                      <a:pt x="362368" y="598170"/>
                      <a:pt x="323494" y="572770"/>
                      <a:pt x="312386" y="561340"/>
                    </a:cubicBezTo>
                    <a:cubicBezTo>
                      <a:pt x="306833" y="556260"/>
                      <a:pt x="304056" y="548640"/>
                      <a:pt x="302668" y="548640"/>
                    </a:cubicBezTo>
                    <a:cubicBezTo>
                      <a:pt x="302668" y="547370"/>
                      <a:pt x="292949" y="538480"/>
                      <a:pt x="288784" y="533400"/>
                    </a:cubicBezTo>
                    <a:cubicBezTo>
                      <a:pt x="284619" y="528320"/>
                      <a:pt x="274900" y="519430"/>
                      <a:pt x="274900" y="519430"/>
                    </a:cubicBezTo>
                    <a:cubicBezTo>
                      <a:pt x="274900" y="519430"/>
                      <a:pt x="273512" y="514350"/>
                      <a:pt x="269347" y="510540"/>
                    </a:cubicBezTo>
                    <a:cubicBezTo>
                      <a:pt x="258240" y="501650"/>
                      <a:pt x="224918" y="488950"/>
                      <a:pt x="198539" y="473710"/>
                    </a:cubicBezTo>
                    <a:cubicBezTo>
                      <a:pt x="162441" y="453390"/>
                      <a:pt x="95799" y="410210"/>
                      <a:pt x="74973" y="394970"/>
                    </a:cubicBezTo>
                    <a:cubicBezTo>
                      <a:pt x="66643" y="389890"/>
                      <a:pt x="63866" y="387350"/>
                      <a:pt x="59701" y="382270"/>
                    </a:cubicBezTo>
                    <a:cubicBezTo>
                      <a:pt x="54147" y="378460"/>
                      <a:pt x="43040" y="369570"/>
                      <a:pt x="43040" y="369570"/>
                    </a:cubicBezTo>
                    <a:cubicBezTo>
                      <a:pt x="43040" y="369570"/>
                      <a:pt x="34710" y="359410"/>
                      <a:pt x="31933" y="354330"/>
                    </a:cubicBezTo>
                    <a:cubicBezTo>
                      <a:pt x="27768" y="349250"/>
                      <a:pt x="19438" y="339090"/>
                      <a:pt x="19438" y="339090"/>
                    </a:cubicBezTo>
                    <a:cubicBezTo>
                      <a:pt x="19438" y="337820"/>
                      <a:pt x="13884" y="326390"/>
                      <a:pt x="12496" y="320040"/>
                    </a:cubicBezTo>
                    <a:cubicBezTo>
                      <a:pt x="9719" y="314960"/>
                      <a:pt x="4165" y="303530"/>
                      <a:pt x="4165" y="302260"/>
                    </a:cubicBezTo>
                    <a:cubicBezTo>
                      <a:pt x="4165" y="302260"/>
                      <a:pt x="2777" y="289560"/>
                      <a:pt x="1389" y="283210"/>
                    </a:cubicBezTo>
                    <a:cubicBezTo>
                      <a:pt x="1389" y="276860"/>
                      <a:pt x="0" y="265430"/>
                      <a:pt x="0" y="264160"/>
                    </a:cubicBezTo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</p:grpSp>
      </p:grpSp>
      <p:grpSp>
        <p:nvGrpSpPr>
          <p:cNvPr name="Group 14" id="14"/>
          <p:cNvGrpSpPr/>
          <p:nvPr/>
        </p:nvGrpSpPr>
        <p:grpSpPr>
          <a:xfrm rot="0">
            <a:off x="10417481" y="3132116"/>
            <a:ext cx="6841819" cy="5198916"/>
            <a:chOff x="0" y="0"/>
            <a:chExt cx="1801961" cy="136926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01961" cy="1369262"/>
            </a:xfrm>
            <a:custGeom>
              <a:avLst/>
              <a:gdLst/>
              <a:ahLst/>
              <a:cxnLst/>
              <a:rect r="r" b="b" t="t" l="l"/>
              <a:pathLst>
                <a:path h="1369262" w="1801961">
                  <a:moveTo>
                    <a:pt x="0" y="0"/>
                  </a:moveTo>
                  <a:lnTo>
                    <a:pt x="1801961" y="0"/>
                  </a:lnTo>
                  <a:lnTo>
                    <a:pt x="1801961" y="1369262"/>
                  </a:lnTo>
                  <a:lnTo>
                    <a:pt x="0" y="1369262"/>
                  </a:lnTo>
                  <a:close/>
                </a:path>
              </a:pathLst>
            </a:custGeom>
            <a:solidFill>
              <a:srgbClr val="C3C4FA">
                <a:alpha val="14902"/>
              </a:srgbClr>
            </a:solidFill>
            <a:ln w="38100" cap="sq">
              <a:solidFill>
                <a:srgbClr val="605BD4">
                  <a:alpha val="14902"/>
                </a:srgbClr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801961" cy="1416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562100" y="7083241"/>
            <a:ext cx="1148402" cy="783320"/>
            <a:chOff x="0" y="0"/>
            <a:chExt cx="1531203" cy="1044426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943957" cy="235549"/>
              <a:chOff x="0" y="0"/>
              <a:chExt cx="308089" cy="76879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308089" cy="76879"/>
              </a:xfrm>
              <a:custGeom>
                <a:avLst/>
                <a:gdLst/>
                <a:ahLst/>
                <a:cxnLst/>
                <a:rect r="r" b="b" t="t" l="l"/>
                <a:pathLst>
                  <a:path h="76879" w="308089">
                    <a:moveTo>
                      <a:pt x="0" y="0"/>
                    </a:moveTo>
                    <a:lnTo>
                      <a:pt x="308089" y="0"/>
                    </a:lnTo>
                    <a:lnTo>
                      <a:pt x="308089" y="76879"/>
                    </a:lnTo>
                    <a:lnTo>
                      <a:pt x="0" y="76879"/>
                    </a:lnTo>
                    <a:close/>
                  </a:path>
                </a:pathLst>
              </a:custGeom>
              <a:solidFill>
                <a:srgbClr val="8A6FFA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57150"/>
                <a:ext cx="308089" cy="1340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1084440" y="-28575"/>
              <a:ext cx="446763" cy="285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9"/>
                </a:lnSpc>
                <a:spcBef>
                  <a:spcPct val="0"/>
                </a:spcBef>
              </a:pPr>
              <a:r>
                <a:rPr lang="en-US" sz="1270">
                  <a:solidFill>
                    <a:srgbClr val="4D4D4D"/>
                  </a:solidFill>
                  <a:latin typeface="Garet Bold"/>
                  <a:ea typeface="Garet Bold"/>
                  <a:cs typeface="Garet Bold"/>
                  <a:sym typeface="Garet Bold"/>
                </a:rPr>
                <a:t>혼잡 </a:t>
              </a:r>
            </a:p>
          </p:txBody>
        </p:sp>
        <p:grpSp>
          <p:nvGrpSpPr>
            <p:cNvPr name="Group 22" id="22"/>
            <p:cNvGrpSpPr/>
            <p:nvPr/>
          </p:nvGrpSpPr>
          <p:grpSpPr>
            <a:xfrm rot="0">
              <a:off x="0" y="385054"/>
              <a:ext cx="943957" cy="235549"/>
              <a:chOff x="0" y="0"/>
              <a:chExt cx="308089" cy="76879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308089" cy="76879"/>
              </a:xfrm>
              <a:custGeom>
                <a:avLst/>
                <a:gdLst/>
                <a:ahLst/>
                <a:cxnLst/>
                <a:rect r="r" b="b" t="t" l="l"/>
                <a:pathLst>
                  <a:path h="76879" w="308089">
                    <a:moveTo>
                      <a:pt x="0" y="0"/>
                    </a:moveTo>
                    <a:lnTo>
                      <a:pt x="308089" y="0"/>
                    </a:lnTo>
                    <a:lnTo>
                      <a:pt x="308089" y="76879"/>
                    </a:lnTo>
                    <a:lnTo>
                      <a:pt x="0" y="76879"/>
                    </a:lnTo>
                    <a:close/>
                  </a:path>
                </a:pathLst>
              </a:custGeom>
              <a:solidFill>
                <a:srgbClr val="C1B2FB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57150"/>
                <a:ext cx="308089" cy="1340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1105951" y="759184"/>
              <a:ext cx="396055" cy="285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9"/>
                </a:lnSpc>
                <a:spcBef>
                  <a:spcPct val="0"/>
                </a:spcBef>
              </a:pPr>
              <a:r>
                <a:rPr lang="en-US" sz="1270">
                  <a:solidFill>
                    <a:srgbClr val="4D4D4D"/>
                  </a:solidFill>
                  <a:latin typeface="Garet Bold"/>
                  <a:ea typeface="Garet Bold"/>
                  <a:cs typeface="Garet Bold"/>
                  <a:sym typeface="Garet Bold"/>
                </a:rPr>
                <a:t>여유</a:t>
              </a:r>
            </a:p>
          </p:txBody>
        </p:sp>
        <p:grpSp>
          <p:nvGrpSpPr>
            <p:cNvPr name="Group 26" id="26"/>
            <p:cNvGrpSpPr/>
            <p:nvPr/>
          </p:nvGrpSpPr>
          <p:grpSpPr>
            <a:xfrm rot="0">
              <a:off x="0" y="787759"/>
              <a:ext cx="943957" cy="235549"/>
              <a:chOff x="0" y="0"/>
              <a:chExt cx="308089" cy="76879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308089" cy="76879"/>
              </a:xfrm>
              <a:custGeom>
                <a:avLst/>
                <a:gdLst/>
                <a:ahLst/>
                <a:cxnLst/>
                <a:rect r="r" b="b" t="t" l="l"/>
                <a:pathLst>
                  <a:path h="76879" w="308089">
                    <a:moveTo>
                      <a:pt x="0" y="0"/>
                    </a:moveTo>
                    <a:lnTo>
                      <a:pt x="308089" y="0"/>
                    </a:lnTo>
                    <a:lnTo>
                      <a:pt x="308089" y="76879"/>
                    </a:lnTo>
                    <a:lnTo>
                      <a:pt x="0" y="76879"/>
                    </a:lnTo>
                    <a:close/>
                  </a:path>
                </a:pathLst>
              </a:custGeom>
              <a:solidFill>
                <a:srgbClr val="DBD3FC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57150"/>
                <a:ext cx="308089" cy="13402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TextBox 29" id="29"/>
            <p:cNvSpPr txBox="true"/>
            <p:nvPr/>
          </p:nvSpPr>
          <p:spPr>
            <a:xfrm rot="0">
              <a:off x="1303978" y="759184"/>
              <a:ext cx="7686" cy="285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9"/>
                </a:lnSpc>
                <a:spcBef>
                  <a:spcPct val="0"/>
                </a:spcBef>
              </a:pP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109794" y="335361"/>
              <a:ext cx="396055" cy="2852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79"/>
                </a:lnSpc>
                <a:spcBef>
                  <a:spcPct val="0"/>
                </a:spcBef>
              </a:pPr>
              <a:r>
                <a:rPr lang="en-US" sz="1270">
                  <a:solidFill>
                    <a:srgbClr val="4D4D4D"/>
                  </a:solidFill>
                  <a:latin typeface="Garet Bold"/>
                  <a:ea typeface="Garet Bold"/>
                  <a:cs typeface="Garet Bold"/>
                  <a:sym typeface="Garet Bold"/>
                </a:rPr>
                <a:t>보통</a:t>
              </a: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6273143" y="952500"/>
            <a:ext cx="5599576" cy="679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주요 기능 및 핵심 기술(4)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939529" y="1666897"/>
            <a:ext cx="4698922" cy="42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73737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[ 4.  소아과 혼잡 시간대 분석 ]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06282" y="505291"/>
            <a:ext cx="160913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605BD4">
                    <a:alpha val="69804"/>
                  </a:srgbClr>
                </a:solidFill>
                <a:latin typeface="Garet Bold"/>
                <a:ea typeface="Garet Bold"/>
                <a:cs typeface="Garet Bold"/>
                <a:sym typeface="Garet Bold"/>
              </a:rPr>
              <a:t>07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848686" y="4927131"/>
            <a:ext cx="6060094" cy="2437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수집한 데이터(시간대 별 유동인구, 날씨 데이터 등) 간의 상관관계를 분석하여 각 변수가 소아과 방문자 수에 미치는 영향을 평가</a:t>
            </a:r>
          </a:p>
          <a:p>
            <a:pPr algn="just">
              <a:lnSpc>
                <a:spcPts val="1820"/>
              </a:lnSpc>
            </a:pPr>
            <a:r>
              <a:rPr lang="en-US" sz="1300">
                <a:solidFill>
                  <a:srgbClr val="73737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ex) 특정 시간대에 유아 수가 많으면 소아과 방문자 수가 증가하는지, 인근 어린이집이나 학교가 있으면 방문자 수에 어떤 영향을 미치는지를 분석</a:t>
            </a:r>
          </a:p>
          <a:p>
            <a:pPr algn="l">
              <a:lnSpc>
                <a:spcPts val="2659"/>
              </a:lnSpc>
            </a:pP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데이터를 시각화하여 시간대 별(2시간 간격)로 혼잡 시간대와 관련된 특정 패턴 식별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878142" y="8504704"/>
            <a:ext cx="4698922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737373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[서울시 강남구 12-14시 소아과 혼잡도]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225818" y="3767807"/>
            <a:ext cx="547347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다변량 회귀 분석을 통한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소아과 혼잡시간대 분석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96011" y="3355394"/>
            <a:ext cx="9017733" cy="3710634"/>
            <a:chOff x="0" y="0"/>
            <a:chExt cx="12023644" cy="49475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3260" y="1480237"/>
              <a:ext cx="1095346" cy="1095346"/>
            </a:xfrm>
            <a:custGeom>
              <a:avLst/>
              <a:gdLst/>
              <a:ahLst/>
              <a:cxnLst/>
              <a:rect r="r" b="b" t="t" l="l"/>
              <a:pathLst>
                <a:path h="1095346" w="1095346">
                  <a:moveTo>
                    <a:pt x="0" y="0"/>
                  </a:moveTo>
                  <a:lnTo>
                    <a:pt x="1095346" y="0"/>
                  </a:lnTo>
                  <a:lnTo>
                    <a:pt x="1095346" y="1095346"/>
                  </a:lnTo>
                  <a:lnTo>
                    <a:pt x="0" y="10953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736967" y="302701"/>
              <a:ext cx="1255707" cy="1826482"/>
            </a:xfrm>
            <a:custGeom>
              <a:avLst/>
              <a:gdLst/>
              <a:ahLst/>
              <a:cxnLst/>
              <a:rect r="r" b="b" t="t" l="l"/>
              <a:pathLst>
                <a:path h="1826482" w="1255707">
                  <a:moveTo>
                    <a:pt x="0" y="0"/>
                  </a:moveTo>
                  <a:lnTo>
                    <a:pt x="1255706" y="0"/>
                  </a:lnTo>
                  <a:lnTo>
                    <a:pt x="1255706" y="1826482"/>
                  </a:lnTo>
                  <a:lnTo>
                    <a:pt x="0" y="1826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7023025" y="360175"/>
              <a:ext cx="1450128" cy="1472211"/>
            </a:xfrm>
            <a:custGeom>
              <a:avLst/>
              <a:gdLst/>
              <a:ahLst/>
              <a:cxnLst/>
              <a:rect r="r" b="b" t="t" l="l"/>
              <a:pathLst>
                <a:path h="1472211" w="1450128">
                  <a:moveTo>
                    <a:pt x="0" y="0"/>
                  </a:moveTo>
                  <a:lnTo>
                    <a:pt x="1450127" y="0"/>
                  </a:lnTo>
                  <a:lnTo>
                    <a:pt x="1450127" y="1472211"/>
                  </a:lnTo>
                  <a:lnTo>
                    <a:pt x="0" y="1472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6847739" y="2911427"/>
              <a:ext cx="1583935" cy="1593897"/>
            </a:xfrm>
            <a:custGeom>
              <a:avLst/>
              <a:gdLst/>
              <a:ahLst/>
              <a:cxnLst/>
              <a:rect r="r" b="b" t="t" l="l"/>
              <a:pathLst>
                <a:path h="1593897" w="1583935">
                  <a:moveTo>
                    <a:pt x="0" y="0"/>
                  </a:moveTo>
                  <a:lnTo>
                    <a:pt x="1583935" y="0"/>
                  </a:lnTo>
                  <a:lnTo>
                    <a:pt x="1583935" y="1593897"/>
                  </a:lnTo>
                  <a:lnTo>
                    <a:pt x="0" y="1593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0209139" y="3033113"/>
              <a:ext cx="1450128" cy="1472211"/>
            </a:xfrm>
            <a:custGeom>
              <a:avLst/>
              <a:gdLst/>
              <a:ahLst/>
              <a:cxnLst/>
              <a:rect r="r" b="b" t="t" l="l"/>
              <a:pathLst>
                <a:path h="1472211" w="1450128">
                  <a:moveTo>
                    <a:pt x="0" y="0"/>
                  </a:moveTo>
                  <a:lnTo>
                    <a:pt x="1450128" y="0"/>
                  </a:lnTo>
                  <a:lnTo>
                    <a:pt x="1450128" y="1472211"/>
                  </a:lnTo>
                  <a:lnTo>
                    <a:pt x="0" y="14722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AutoShape 8" id="8"/>
            <p:cNvSpPr/>
            <p:nvPr/>
          </p:nvSpPr>
          <p:spPr>
            <a:xfrm>
              <a:off x="8659530" y="3579270"/>
              <a:ext cx="1300753" cy="0"/>
            </a:xfrm>
            <a:prstGeom prst="line">
              <a:avLst/>
            </a:prstGeom>
            <a:ln cap="flat" w="61709">
              <a:solidFill>
                <a:srgbClr val="ADADB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3547658" y="2871000"/>
              <a:ext cx="1634324" cy="1634324"/>
            </a:xfrm>
            <a:custGeom>
              <a:avLst/>
              <a:gdLst/>
              <a:ahLst/>
              <a:cxnLst/>
              <a:rect r="r" b="b" t="t" l="l"/>
              <a:pathLst>
                <a:path h="1634324" w="1634324">
                  <a:moveTo>
                    <a:pt x="0" y="0"/>
                  </a:moveTo>
                  <a:lnTo>
                    <a:pt x="1634324" y="0"/>
                  </a:lnTo>
                  <a:lnTo>
                    <a:pt x="1634324" y="1634324"/>
                  </a:lnTo>
                  <a:lnTo>
                    <a:pt x="0" y="1634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2719536"/>
              <a:ext cx="1095346" cy="598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1"/>
                </a:lnSpc>
              </a:pPr>
              <a:r>
                <a:rPr lang="en-US" sz="1315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사용자</a:t>
              </a:r>
            </a:p>
            <a:p>
              <a:pPr algn="ctr">
                <a:lnSpc>
                  <a:spcPts val="1841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445836" y="3442389"/>
              <a:ext cx="1634324" cy="291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1"/>
                </a:lnSpc>
                <a:spcBef>
                  <a:spcPct val="0"/>
                </a:spcBef>
              </a:pPr>
              <a:r>
                <a:rPr lang="en-US" sz="1315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응답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543408" y="1320295"/>
              <a:ext cx="1634324" cy="291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1"/>
                </a:lnSpc>
                <a:spcBef>
                  <a:spcPct val="0"/>
                </a:spcBef>
              </a:pPr>
              <a:r>
                <a:rPr lang="en-US" sz="1315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증상, 약품 입력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547658" y="-28575"/>
              <a:ext cx="1634324" cy="291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1"/>
                </a:lnSpc>
                <a:spcBef>
                  <a:spcPct val="0"/>
                </a:spcBef>
              </a:pPr>
              <a:r>
                <a:rPr lang="en-US" sz="1315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서버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438126" y="-28575"/>
              <a:ext cx="2403162" cy="2913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1"/>
                </a:lnSpc>
                <a:spcBef>
                  <a:spcPct val="0"/>
                </a:spcBef>
              </a:pPr>
              <a:r>
                <a:rPr lang="en-US" sz="1315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사용자 응답  저장 DB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3547658" y="4656177"/>
              <a:ext cx="1634324" cy="291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1"/>
                </a:lnSpc>
                <a:spcBef>
                  <a:spcPct val="0"/>
                </a:spcBef>
              </a:pPr>
              <a:r>
                <a:rPr lang="en-US" sz="1315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모델 실행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9620481" y="4656177"/>
              <a:ext cx="2403162" cy="291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1"/>
                </a:lnSpc>
                <a:spcBef>
                  <a:spcPct val="0"/>
                </a:spcBef>
              </a:pPr>
              <a:r>
                <a:rPr lang="en-US" sz="1315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국내 병원 정보 DB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6438126" y="4656177"/>
              <a:ext cx="2403162" cy="29133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41"/>
                </a:lnSpc>
                <a:spcBef>
                  <a:spcPct val="0"/>
                </a:spcBef>
              </a:pPr>
              <a:r>
                <a:rPr lang="en-US" sz="1315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병원 추천 알고리즘</a:t>
              </a:r>
            </a:p>
          </p:txBody>
        </p:sp>
        <p:sp>
          <p:nvSpPr>
            <p:cNvPr name="AutoShape 18" id="18"/>
            <p:cNvSpPr/>
            <p:nvPr/>
          </p:nvSpPr>
          <p:spPr>
            <a:xfrm>
              <a:off x="5323470" y="1121604"/>
              <a:ext cx="1300753" cy="0"/>
            </a:xfrm>
            <a:prstGeom prst="line">
              <a:avLst/>
            </a:prstGeom>
            <a:ln cap="flat" w="61709">
              <a:solidFill>
                <a:srgbClr val="ADADB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9" id="19"/>
            <p:cNvSpPr/>
            <p:nvPr/>
          </p:nvSpPr>
          <p:spPr>
            <a:xfrm flipH="true">
              <a:off x="8659530" y="3922521"/>
              <a:ext cx="1300753" cy="0"/>
            </a:xfrm>
            <a:prstGeom prst="line">
              <a:avLst/>
            </a:prstGeom>
            <a:ln cap="flat" w="61709">
              <a:solidFill>
                <a:srgbClr val="ADADB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0" id="20"/>
            <p:cNvSpPr/>
            <p:nvPr/>
          </p:nvSpPr>
          <p:spPr>
            <a:xfrm flipH="true" flipV="true">
              <a:off x="1095346" y="3033113"/>
              <a:ext cx="2082387" cy="404602"/>
            </a:xfrm>
            <a:prstGeom prst="line">
              <a:avLst/>
            </a:prstGeom>
            <a:ln cap="flat" w="61709">
              <a:solidFill>
                <a:srgbClr val="ADADB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1" id="21"/>
            <p:cNvSpPr/>
            <p:nvPr/>
          </p:nvSpPr>
          <p:spPr>
            <a:xfrm>
              <a:off x="4364820" y="2249442"/>
              <a:ext cx="0" cy="661985"/>
            </a:xfrm>
            <a:prstGeom prst="line">
              <a:avLst/>
            </a:prstGeom>
            <a:ln cap="flat" w="61709">
              <a:solidFill>
                <a:srgbClr val="ADADB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2" id="22"/>
            <p:cNvSpPr/>
            <p:nvPr/>
          </p:nvSpPr>
          <p:spPr>
            <a:xfrm flipV="true">
              <a:off x="1321681" y="948952"/>
              <a:ext cx="1911064" cy="375774"/>
            </a:xfrm>
            <a:prstGeom prst="line">
              <a:avLst/>
            </a:prstGeom>
            <a:ln cap="flat" w="61709">
              <a:solidFill>
                <a:srgbClr val="ADADB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3" id="23"/>
            <p:cNvSpPr/>
            <p:nvPr/>
          </p:nvSpPr>
          <p:spPr>
            <a:xfrm>
              <a:off x="5348081" y="3579270"/>
              <a:ext cx="1300753" cy="0"/>
            </a:xfrm>
            <a:prstGeom prst="line">
              <a:avLst/>
            </a:prstGeom>
            <a:ln cap="flat" w="61709">
              <a:solidFill>
                <a:srgbClr val="ADADB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4" id="24"/>
            <p:cNvSpPr/>
            <p:nvPr/>
          </p:nvSpPr>
          <p:spPr>
            <a:xfrm flipH="true">
              <a:off x="5348081" y="3922521"/>
              <a:ext cx="1300753" cy="0"/>
            </a:xfrm>
            <a:prstGeom prst="line">
              <a:avLst/>
            </a:prstGeom>
            <a:ln cap="flat" w="61709">
              <a:solidFill>
                <a:srgbClr val="ADADB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849940" y="2467081"/>
            <a:ext cx="5871670" cy="6915198"/>
            <a:chOff x="0" y="0"/>
            <a:chExt cx="1694008" cy="199507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694008" cy="1995071"/>
            </a:xfrm>
            <a:custGeom>
              <a:avLst/>
              <a:gdLst/>
              <a:ahLst/>
              <a:cxnLst/>
              <a:rect r="r" b="b" t="t" l="l"/>
              <a:pathLst>
                <a:path h="1995071" w="1694008">
                  <a:moveTo>
                    <a:pt x="39556" y="0"/>
                  </a:moveTo>
                  <a:lnTo>
                    <a:pt x="1654452" y="0"/>
                  </a:lnTo>
                  <a:cubicBezTo>
                    <a:pt x="1664943" y="0"/>
                    <a:pt x="1675004" y="4167"/>
                    <a:pt x="1682422" y="11586"/>
                  </a:cubicBezTo>
                  <a:cubicBezTo>
                    <a:pt x="1689840" y="19004"/>
                    <a:pt x="1694008" y="29065"/>
                    <a:pt x="1694008" y="39556"/>
                  </a:cubicBezTo>
                  <a:lnTo>
                    <a:pt x="1694008" y="1955515"/>
                  </a:lnTo>
                  <a:cubicBezTo>
                    <a:pt x="1694008" y="1966006"/>
                    <a:pt x="1689840" y="1976067"/>
                    <a:pt x="1682422" y="1983485"/>
                  </a:cubicBezTo>
                  <a:cubicBezTo>
                    <a:pt x="1675004" y="1990903"/>
                    <a:pt x="1664943" y="1995071"/>
                    <a:pt x="1654452" y="1995071"/>
                  </a:cubicBezTo>
                  <a:lnTo>
                    <a:pt x="39556" y="1995071"/>
                  </a:lnTo>
                  <a:cubicBezTo>
                    <a:pt x="29065" y="1995071"/>
                    <a:pt x="19004" y="1990903"/>
                    <a:pt x="11586" y="1983485"/>
                  </a:cubicBezTo>
                  <a:cubicBezTo>
                    <a:pt x="4167" y="1976067"/>
                    <a:pt x="0" y="1966006"/>
                    <a:pt x="0" y="1955515"/>
                  </a:cubicBezTo>
                  <a:lnTo>
                    <a:pt x="0" y="39556"/>
                  </a:lnTo>
                  <a:cubicBezTo>
                    <a:pt x="0" y="29065"/>
                    <a:pt x="4167" y="19004"/>
                    <a:pt x="11586" y="11586"/>
                  </a:cubicBezTo>
                  <a:cubicBezTo>
                    <a:pt x="19004" y="4167"/>
                    <a:pt x="29065" y="0"/>
                    <a:pt x="39556" y="0"/>
                  </a:cubicBezTo>
                  <a:close/>
                </a:path>
              </a:pathLst>
            </a:custGeom>
            <a:solidFill>
              <a:srgbClr val="EAE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1694008" cy="2042696"/>
            </a:xfrm>
            <a:prstGeom prst="rect">
              <a:avLst/>
            </a:prstGeom>
          </p:spPr>
          <p:txBody>
            <a:bodyPr anchor="ctr" rtlCol="false" tIns="49007" lIns="49007" bIns="49007" rIns="49007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5786886" y="4221093"/>
            <a:ext cx="576064" cy="28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  <a:spcBef>
                <a:spcPct val="0"/>
              </a:spcBef>
            </a:pPr>
            <a:r>
              <a:rPr lang="en-US" sz="1643">
                <a:solidFill>
                  <a:srgbClr val="1008C4"/>
                </a:solidFill>
                <a:latin typeface="Garet Bold"/>
                <a:ea typeface="Garet Bold"/>
                <a:cs typeface="Garet Bold"/>
                <a:sym typeface="Garet Bold"/>
              </a:rPr>
              <a:t>디딤이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5647584" y="4299754"/>
            <a:ext cx="110391" cy="93876"/>
            <a:chOff x="0" y="0"/>
            <a:chExt cx="955793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55793" cy="812800"/>
            </a:xfrm>
            <a:custGeom>
              <a:avLst/>
              <a:gdLst/>
              <a:ahLst/>
              <a:cxnLst/>
              <a:rect r="r" b="b" t="t" l="l"/>
              <a:pathLst>
                <a:path h="812800" w="955793">
                  <a:moveTo>
                    <a:pt x="477896" y="0"/>
                  </a:moveTo>
                  <a:cubicBezTo>
                    <a:pt x="213962" y="0"/>
                    <a:pt x="0" y="181951"/>
                    <a:pt x="0" y="406400"/>
                  </a:cubicBezTo>
                  <a:cubicBezTo>
                    <a:pt x="0" y="630849"/>
                    <a:pt x="213962" y="812800"/>
                    <a:pt x="477896" y="812800"/>
                  </a:cubicBezTo>
                  <a:cubicBezTo>
                    <a:pt x="741831" y="812800"/>
                    <a:pt x="955793" y="630849"/>
                    <a:pt x="955793" y="406400"/>
                  </a:cubicBezTo>
                  <a:cubicBezTo>
                    <a:pt x="955793" y="181951"/>
                    <a:pt x="741831" y="0"/>
                    <a:pt x="477896" y="0"/>
                  </a:cubicBezTo>
                  <a:close/>
                </a:path>
              </a:pathLst>
            </a:custGeom>
            <a:solidFill>
              <a:srgbClr val="1008C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89606" y="47625"/>
              <a:ext cx="776582" cy="688975"/>
            </a:xfrm>
            <a:prstGeom prst="rect">
              <a:avLst/>
            </a:prstGeom>
          </p:spPr>
          <p:txBody>
            <a:bodyPr anchor="ctr" rtlCol="false" tIns="81881" lIns="81881" bIns="81881" rIns="81881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577575" y="4374876"/>
            <a:ext cx="83004" cy="70586"/>
            <a:chOff x="0" y="0"/>
            <a:chExt cx="955793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55793" cy="812800"/>
            </a:xfrm>
            <a:custGeom>
              <a:avLst/>
              <a:gdLst/>
              <a:ahLst/>
              <a:cxnLst/>
              <a:rect r="r" b="b" t="t" l="l"/>
              <a:pathLst>
                <a:path h="812800" w="955793">
                  <a:moveTo>
                    <a:pt x="477896" y="0"/>
                  </a:moveTo>
                  <a:cubicBezTo>
                    <a:pt x="213962" y="0"/>
                    <a:pt x="0" y="181951"/>
                    <a:pt x="0" y="406400"/>
                  </a:cubicBezTo>
                  <a:cubicBezTo>
                    <a:pt x="0" y="630849"/>
                    <a:pt x="213962" y="812800"/>
                    <a:pt x="477896" y="812800"/>
                  </a:cubicBezTo>
                  <a:cubicBezTo>
                    <a:pt x="741831" y="812800"/>
                    <a:pt x="955793" y="630849"/>
                    <a:pt x="955793" y="406400"/>
                  </a:cubicBezTo>
                  <a:cubicBezTo>
                    <a:pt x="955793" y="181951"/>
                    <a:pt x="741831" y="0"/>
                    <a:pt x="477896" y="0"/>
                  </a:cubicBezTo>
                  <a:close/>
                </a:path>
              </a:pathLst>
            </a:custGeom>
            <a:solidFill>
              <a:srgbClr val="1008C4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89606" y="47625"/>
              <a:ext cx="776582" cy="688975"/>
            </a:xfrm>
            <a:prstGeom prst="rect">
              <a:avLst/>
            </a:prstGeom>
          </p:spPr>
          <p:txBody>
            <a:bodyPr anchor="ctr" rtlCol="false" tIns="81881" lIns="81881" bIns="81881" rIns="81881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5786886" y="6781589"/>
            <a:ext cx="576064" cy="283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00"/>
              </a:lnSpc>
              <a:spcBef>
                <a:spcPct val="0"/>
              </a:spcBef>
            </a:pPr>
            <a:r>
              <a:rPr lang="en-US" sz="1643">
                <a:solidFill>
                  <a:srgbClr val="1008C4"/>
                </a:solidFill>
                <a:latin typeface="Garet Bold"/>
                <a:ea typeface="Garet Bold"/>
                <a:cs typeface="Garet Bold"/>
                <a:sym typeface="Garet Bold"/>
              </a:rPr>
              <a:t>디딤이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5647584" y="6860249"/>
            <a:ext cx="110391" cy="93876"/>
            <a:chOff x="0" y="0"/>
            <a:chExt cx="955793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55793" cy="812800"/>
            </a:xfrm>
            <a:custGeom>
              <a:avLst/>
              <a:gdLst/>
              <a:ahLst/>
              <a:cxnLst/>
              <a:rect r="r" b="b" t="t" l="l"/>
              <a:pathLst>
                <a:path h="812800" w="955793">
                  <a:moveTo>
                    <a:pt x="477896" y="0"/>
                  </a:moveTo>
                  <a:cubicBezTo>
                    <a:pt x="213962" y="0"/>
                    <a:pt x="0" y="181951"/>
                    <a:pt x="0" y="406400"/>
                  </a:cubicBezTo>
                  <a:cubicBezTo>
                    <a:pt x="0" y="630849"/>
                    <a:pt x="213962" y="812800"/>
                    <a:pt x="477896" y="812800"/>
                  </a:cubicBezTo>
                  <a:cubicBezTo>
                    <a:pt x="741831" y="812800"/>
                    <a:pt x="955793" y="630849"/>
                    <a:pt x="955793" y="406400"/>
                  </a:cubicBezTo>
                  <a:cubicBezTo>
                    <a:pt x="955793" y="181951"/>
                    <a:pt x="741831" y="0"/>
                    <a:pt x="477896" y="0"/>
                  </a:cubicBezTo>
                  <a:close/>
                </a:path>
              </a:pathLst>
            </a:custGeom>
            <a:solidFill>
              <a:srgbClr val="1008C4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89606" y="47625"/>
              <a:ext cx="776582" cy="688975"/>
            </a:xfrm>
            <a:prstGeom prst="rect">
              <a:avLst/>
            </a:prstGeom>
          </p:spPr>
          <p:txBody>
            <a:bodyPr anchor="ctr" rtlCol="false" tIns="81881" lIns="81881" bIns="81881" rIns="81881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5577575" y="6935372"/>
            <a:ext cx="83004" cy="70586"/>
            <a:chOff x="0" y="0"/>
            <a:chExt cx="955793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955793" cy="812800"/>
            </a:xfrm>
            <a:custGeom>
              <a:avLst/>
              <a:gdLst/>
              <a:ahLst/>
              <a:cxnLst/>
              <a:rect r="r" b="b" t="t" l="l"/>
              <a:pathLst>
                <a:path h="812800" w="955793">
                  <a:moveTo>
                    <a:pt x="477896" y="0"/>
                  </a:moveTo>
                  <a:cubicBezTo>
                    <a:pt x="213962" y="0"/>
                    <a:pt x="0" y="181951"/>
                    <a:pt x="0" y="406400"/>
                  </a:cubicBezTo>
                  <a:cubicBezTo>
                    <a:pt x="0" y="630849"/>
                    <a:pt x="213962" y="812800"/>
                    <a:pt x="477896" y="812800"/>
                  </a:cubicBezTo>
                  <a:cubicBezTo>
                    <a:pt x="741831" y="812800"/>
                    <a:pt x="955793" y="630849"/>
                    <a:pt x="955793" y="406400"/>
                  </a:cubicBezTo>
                  <a:cubicBezTo>
                    <a:pt x="955793" y="181951"/>
                    <a:pt x="741831" y="0"/>
                    <a:pt x="477896" y="0"/>
                  </a:cubicBezTo>
                  <a:close/>
                </a:path>
              </a:pathLst>
            </a:custGeom>
            <a:solidFill>
              <a:srgbClr val="1008C4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89606" y="47625"/>
              <a:ext cx="776582" cy="688975"/>
            </a:xfrm>
            <a:prstGeom prst="rect">
              <a:avLst/>
            </a:prstGeom>
          </p:spPr>
          <p:txBody>
            <a:bodyPr anchor="ctr" rtlCol="false" tIns="81881" lIns="81881" bIns="81881" rIns="81881"/>
            <a:lstStyle/>
            <a:p>
              <a:pPr algn="ctr">
                <a:lnSpc>
                  <a:spcPts val="2799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093925" y="3050588"/>
            <a:ext cx="3977374" cy="872828"/>
            <a:chOff x="0" y="0"/>
            <a:chExt cx="1085865" cy="238291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1085865" cy="238291"/>
            </a:xfrm>
            <a:custGeom>
              <a:avLst/>
              <a:gdLst/>
              <a:ahLst/>
              <a:cxnLst/>
              <a:rect r="r" b="b" t="t" l="l"/>
              <a:pathLst>
                <a:path h="238291" w="1085865">
                  <a:moveTo>
                    <a:pt x="19465" y="0"/>
                  </a:moveTo>
                  <a:lnTo>
                    <a:pt x="1066400" y="0"/>
                  </a:lnTo>
                  <a:cubicBezTo>
                    <a:pt x="1077150" y="0"/>
                    <a:pt x="1085865" y="8715"/>
                    <a:pt x="1085865" y="19465"/>
                  </a:cubicBezTo>
                  <a:lnTo>
                    <a:pt x="1085865" y="218826"/>
                  </a:lnTo>
                  <a:cubicBezTo>
                    <a:pt x="1085865" y="223989"/>
                    <a:pt x="1083814" y="228940"/>
                    <a:pt x="1080164" y="232590"/>
                  </a:cubicBezTo>
                  <a:cubicBezTo>
                    <a:pt x="1076514" y="236240"/>
                    <a:pt x="1071563" y="238291"/>
                    <a:pt x="1066400" y="238291"/>
                  </a:cubicBezTo>
                  <a:lnTo>
                    <a:pt x="19465" y="238291"/>
                  </a:lnTo>
                  <a:cubicBezTo>
                    <a:pt x="14302" y="238291"/>
                    <a:pt x="9352" y="236240"/>
                    <a:pt x="5701" y="232590"/>
                  </a:cubicBezTo>
                  <a:cubicBezTo>
                    <a:pt x="2051" y="228940"/>
                    <a:pt x="0" y="223989"/>
                    <a:pt x="0" y="218826"/>
                  </a:cubicBezTo>
                  <a:lnTo>
                    <a:pt x="0" y="19465"/>
                  </a:lnTo>
                  <a:cubicBezTo>
                    <a:pt x="0" y="14302"/>
                    <a:pt x="2051" y="9352"/>
                    <a:pt x="5701" y="5701"/>
                  </a:cubicBezTo>
                  <a:cubicBezTo>
                    <a:pt x="9352" y="2051"/>
                    <a:pt x="14302" y="0"/>
                    <a:pt x="1946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0" y="-47625"/>
              <a:ext cx="1085865" cy="285916"/>
            </a:xfrm>
            <a:prstGeom prst="rect">
              <a:avLst/>
            </a:prstGeom>
          </p:spPr>
          <p:txBody>
            <a:bodyPr anchor="ctr" rtlCol="false" tIns="49007" lIns="49007" bIns="49007" rIns="49007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-9252880">
            <a:off x="1127118" y="3791979"/>
            <a:ext cx="421565" cy="395199"/>
            <a:chOff x="0" y="0"/>
            <a:chExt cx="514856" cy="482655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514856" cy="482655"/>
            </a:xfrm>
            <a:custGeom>
              <a:avLst/>
              <a:gdLst/>
              <a:ahLst/>
              <a:cxnLst/>
              <a:rect r="r" b="b" t="t" l="l"/>
              <a:pathLst>
                <a:path h="482655" w="514856">
                  <a:moveTo>
                    <a:pt x="257428" y="0"/>
                  </a:moveTo>
                  <a:lnTo>
                    <a:pt x="514856" y="482655"/>
                  </a:lnTo>
                  <a:lnTo>
                    <a:pt x="0" y="482655"/>
                  </a:lnTo>
                  <a:lnTo>
                    <a:pt x="25742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80446" y="176465"/>
              <a:ext cx="353964" cy="271715"/>
            </a:xfrm>
            <a:prstGeom prst="rect">
              <a:avLst/>
            </a:prstGeom>
          </p:spPr>
          <p:txBody>
            <a:bodyPr anchor="ctr" rtlCol="false" tIns="49007" lIns="49007" bIns="49007" rIns="49007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184932" y="5727675"/>
            <a:ext cx="2872445" cy="653134"/>
            <a:chOff x="0" y="0"/>
            <a:chExt cx="784208" cy="178313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784208" cy="178313"/>
            </a:xfrm>
            <a:custGeom>
              <a:avLst/>
              <a:gdLst/>
              <a:ahLst/>
              <a:cxnLst/>
              <a:rect r="r" b="b" t="t" l="l"/>
              <a:pathLst>
                <a:path h="178313" w="784208">
                  <a:moveTo>
                    <a:pt x="26952" y="0"/>
                  </a:moveTo>
                  <a:lnTo>
                    <a:pt x="757256" y="0"/>
                  </a:lnTo>
                  <a:cubicBezTo>
                    <a:pt x="764404" y="0"/>
                    <a:pt x="771259" y="2840"/>
                    <a:pt x="776314" y="7894"/>
                  </a:cubicBezTo>
                  <a:cubicBezTo>
                    <a:pt x="781368" y="12949"/>
                    <a:pt x="784208" y="19804"/>
                    <a:pt x="784208" y="26952"/>
                  </a:cubicBezTo>
                  <a:lnTo>
                    <a:pt x="784208" y="151360"/>
                  </a:lnTo>
                  <a:cubicBezTo>
                    <a:pt x="784208" y="158508"/>
                    <a:pt x="781368" y="165364"/>
                    <a:pt x="776314" y="170418"/>
                  </a:cubicBezTo>
                  <a:cubicBezTo>
                    <a:pt x="771259" y="175473"/>
                    <a:pt x="764404" y="178313"/>
                    <a:pt x="757256" y="178313"/>
                  </a:cubicBezTo>
                  <a:lnTo>
                    <a:pt x="26952" y="178313"/>
                  </a:lnTo>
                  <a:cubicBezTo>
                    <a:pt x="12067" y="178313"/>
                    <a:pt x="0" y="166246"/>
                    <a:pt x="0" y="151360"/>
                  </a:cubicBezTo>
                  <a:lnTo>
                    <a:pt x="0" y="26952"/>
                  </a:lnTo>
                  <a:cubicBezTo>
                    <a:pt x="0" y="19804"/>
                    <a:pt x="2840" y="12949"/>
                    <a:pt x="7894" y="7894"/>
                  </a:cubicBezTo>
                  <a:cubicBezTo>
                    <a:pt x="12949" y="2840"/>
                    <a:pt x="19804" y="0"/>
                    <a:pt x="269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47625"/>
              <a:ext cx="784208" cy="225938"/>
            </a:xfrm>
            <a:prstGeom prst="rect">
              <a:avLst/>
            </a:prstGeom>
          </p:spPr>
          <p:txBody>
            <a:bodyPr anchor="ctr" rtlCol="false" tIns="49007" lIns="49007" bIns="49007" rIns="49007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-9252880">
            <a:off x="1206537" y="6246720"/>
            <a:ext cx="421565" cy="448472"/>
            <a:chOff x="0" y="0"/>
            <a:chExt cx="514856" cy="547718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514856" cy="547718"/>
            </a:xfrm>
            <a:custGeom>
              <a:avLst/>
              <a:gdLst/>
              <a:ahLst/>
              <a:cxnLst/>
              <a:rect r="r" b="b" t="t" l="l"/>
              <a:pathLst>
                <a:path h="547718" w="514856">
                  <a:moveTo>
                    <a:pt x="257428" y="0"/>
                  </a:moveTo>
                  <a:lnTo>
                    <a:pt x="514856" y="547718"/>
                  </a:lnTo>
                  <a:lnTo>
                    <a:pt x="0" y="547718"/>
                  </a:lnTo>
                  <a:lnTo>
                    <a:pt x="257428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3" id="53"/>
            <p:cNvSpPr txBox="true"/>
            <p:nvPr/>
          </p:nvSpPr>
          <p:spPr>
            <a:xfrm>
              <a:off x="80446" y="206673"/>
              <a:ext cx="353964" cy="301923"/>
            </a:xfrm>
            <a:prstGeom prst="rect">
              <a:avLst/>
            </a:prstGeom>
          </p:spPr>
          <p:txBody>
            <a:bodyPr anchor="ctr" rtlCol="false" tIns="49007" lIns="49007" bIns="49007" rIns="49007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2786815" y="4557576"/>
            <a:ext cx="3654754" cy="653134"/>
            <a:chOff x="0" y="0"/>
            <a:chExt cx="997786" cy="178313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997786" cy="178313"/>
            </a:xfrm>
            <a:custGeom>
              <a:avLst/>
              <a:gdLst/>
              <a:ahLst/>
              <a:cxnLst/>
              <a:rect r="r" b="b" t="t" l="l"/>
              <a:pathLst>
                <a:path h="178313" w="997786">
                  <a:moveTo>
                    <a:pt x="21183" y="0"/>
                  </a:moveTo>
                  <a:lnTo>
                    <a:pt x="976603" y="0"/>
                  </a:lnTo>
                  <a:cubicBezTo>
                    <a:pt x="988302" y="0"/>
                    <a:pt x="997786" y="9484"/>
                    <a:pt x="997786" y="21183"/>
                  </a:cubicBezTo>
                  <a:lnTo>
                    <a:pt x="997786" y="157129"/>
                  </a:lnTo>
                  <a:cubicBezTo>
                    <a:pt x="997786" y="168829"/>
                    <a:pt x="988302" y="178313"/>
                    <a:pt x="976603" y="178313"/>
                  </a:cubicBezTo>
                  <a:lnTo>
                    <a:pt x="21183" y="178313"/>
                  </a:lnTo>
                  <a:cubicBezTo>
                    <a:pt x="9484" y="178313"/>
                    <a:pt x="0" y="168829"/>
                    <a:pt x="0" y="157129"/>
                  </a:cubicBezTo>
                  <a:lnTo>
                    <a:pt x="0" y="21183"/>
                  </a:lnTo>
                  <a:cubicBezTo>
                    <a:pt x="0" y="9484"/>
                    <a:pt x="9484" y="0"/>
                    <a:pt x="21183" y="0"/>
                  </a:cubicBezTo>
                  <a:close/>
                </a:path>
              </a:pathLst>
            </a:custGeom>
            <a:solidFill>
              <a:srgbClr val="FFE47A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-47625"/>
              <a:ext cx="997786" cy="225938"/>
            </a:xfrm>
            <a:prstGeom prst="rect">
              <a:avLst/>
            </a:prstGeom>
          </p:spPr>
          <p:txBody>
            <a:bodyPr anchor="ctr" rtlCol="false" tIns="49007" lIns="49007" bIns="49007" rIns="49007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9465895">
            <a:off x="5950825" y="5076793"/>
            <a:ext cx="421565" cy="448472"/>
            <a:chOff x="0" y="0"/>
            <a:chExt cx="514856" cy="547718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514856" cy="547718"/>
            </a:xfrm>
            <a:custGeom>
              <a:avLst/>
              <a:gdLst/>
              <a:ahLst/>
              <a:cxnLst/>
              <a:rect r="r" b="b" t="t" l="l"/>
              <a:pathLst>
                <a:path h="547718" w="514856">
                  <a:moveTo>
                    <a:pt x="257428" y="0"/>
                  </a:moveTo>
                  <a:lnTo>
                    <a:pt x="514856" y="547718"/>
                  </a:lnTo>
                  <a:lnTo>
                    <a:pt x="0" y="547718"/>
                  </a:lnTo>
                  <a:lnTo>
                    <a:pt x="257428" y="0"/>
                  </a:lnTo>
                  <a:close/>
                </a:path>
              </a:pathLst>
            </a:custGeom>
            <a:solidFill>
              <a:srgbClr val="FFE47A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80446" y="206673"/>
              <a:ext cx="353964" cy="301923"/>
            </a:xfrm>
            <a:prstGeom prst="rect">
              <a:avLst/>
            </a:prstGeom>
          </p:spPr>
          <p:txBody>
            <a:bodyPr anchor="ctr" rtlCol="false" tIns="49007" lIns="49007" bIns="49007" rIns="49007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308285" y="7150417"/>
            <a:ext cx="5133284" cy="1465802"/>
            <a:chOff x="0" y="0"/>
            <a:chExt cx="1401441" cy="40018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401441" cy="400180"/>
            </a:xfrm>
            <a:custGeom>
              <a:avLst/>
              <a:gdLst/>
              <a:ahLst/>
              <a:cxnLst/>
              <a:rect r="r" b="b" t="t" l="l"/>
              <a:pathLst>
                <a:path h="400180" w="1401441">
                  <a:moveTo>
                    <a:pt x="15082" y="0"/>
                  </a:moveTo>
                  <a:lnTo>
                    <a:pt x="1386359" y="0"/>
                  </a:lnTo>
                  <a:cubicBezTo>
                    <a:pt x="1390359" y="0"/>
                    <a:pt x="1394195" y="1589"/>
                    <a:pt x="1397023" y="4417"/>
                  </a:cubicBezTo>
                  <a:cubicBezTo>
                    <a:pt x="1399852" y="7246"/>
                    <a:pt x="1401441" y="11082"/>
                    <a:pt x="1401441" y="15082"/>
                  </a:cubicBezTo>
                  <a:lnTo>
                    <a:pt x="1401441" y="385098"/>
                  </a:lnTo>
                  <a:cubicBezTo>
                    <a:pt x="1401441" y="389098"/>
                    <a:pt x="1399852" y="392934"/>
                    <a:pt x="1397023" y="395762"/>
                  </a:cubicBezTo>
                  <a:cubicBezTo>
                    <a:pt x="1394195" y="398591"/>
                    <a:pt x="1390359" y="400180"/>
                    <a:pt x="1386359" y="400180"/>
                  </a:cubicBezTo>
                  <a:lnTo>
                    <a:pt x="15082" y="400180"/>
                  </a:lnTo>
                  <a:cubicBezTo>
                    <a:pt x="11082" y="400180"/>
                    <a:pt x="7246" y="398591"/>
                    <a:pt x="4417" y="395762"/>
                  </a:cubicBezTo>
                  <a:cubicBezTo>
                    <a:pt x="1589" y="392934"/>
                    <a:pt x="0" y="389098"/>
                    <a:pt x="0" y="385098"/>
                  </a:cubicBezTo>
                  <a:lnTo>
                    <a:pt x="0" y="15082"/>
                  </a:lnTo>
                  <a:cubicBezTo>
                    <a:pt x="0" y="11082"/>
                    <a:pt x="1589" y="7246"/>
                    <a:pt x="4417" y="4417"/>
                  </a:cubicBezTo>
                  <a:cubicBezTo>
                    <a:pt x="7246" y="1589"/>
                    <a:pt x="11082" y="0"/>
                    <a:pt x="15082" y="0"/>
                  </a:cubicBezTo>
                  <a:close/>
                </a:path>
              </a:pathLst>
            </a:custGeom>
            <a:solidFill>
              <a:srgbClr val="FFE47A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47625"/>
              <a:ext cx="1401441" cy="447805"/>
            </a:xfrm>
            <a:prstGeom prst="rect">
              <a:avLst/>
            </a:prstGeom>
          </p:spPr>
          <p:txBody>
            <a:bodyPr anchor="ctr" rtlCol="false" tIns="49007" lIns="49007" bIns="49007" rIns="49007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9465895">
            <a:off x="5958203" y="8531166"/>
            <a:ext cx="421565" cy="409480"/>
            <a:chOff x="0" y="0"/>
            <a:chExt cx="514856" cy="500097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514856" cy="500097"/>
            </a:xfrm>
            <a:custGeom>
              <a:avLst/>
              <a:gdLst/>
              <a:ahLst/>
              <a:cxnLst/>
              <a:rect r="r" b="b" t="t" l="l"/>
              <a:pathLst>
                <a:path h="500097" w="514856">
                  <a:moveTo>
                    <a:pt x="257428" y="0"/>
                  </a:moveTo>
                  <a:lnTo>
                    <a:pt x="514856" y="500097"/>
                  </a:lnTo>
                  <a:lnTo>
                    <a:pt x="0" y="500097"/>
                  </a:lnTo>
                  <a:lnTo>
                    <a:pt x="257428" y="0"/>
                  </a:lnTo>
                  <a:close/>
                </a:path>
              </a:pathLst>
            </a:custGeom>
            <a:solidFill>
              <a:srgbClr val="FFE47A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80446" y="184563"/>
              <a:ext cx="353964" cy="279813"/>
            </a:xfrm>
            <a:prstGeom prst="rect">
              <a:avLst/>
            </a:prstGeom>
          </p:spPr>
          <p:txBody>
            <a:bodyPr anchor="ctr" rtlCol="false" tIns="49007" lIns="49007" bIns="49007" rIns="49007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6" id="66"/>
          <p:cNvSpPr txBox="true"/>
          <p:nvPr/>
        </p:nvSpPr>
        <p:spPr>
          <a:xfrm rot="0">
            <a:off x="1308285" y="3162627"/>
            <a:ext cx="3361381" cy="90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1"/>
              </a:lnSpc>
            </a:pPr>
            <a:r>
              <a:rPr lang="en-US" sz="173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디딤아. 우리 애가 계속 기침을 하는데</a:t>
            </a:r>
          </a:p>
          <a:p>
            <a:pPr algn="l">
              <a:lnSpc>
                <a:spcPts val="2431"/>
              </a:lnSpc>
            </a:pPr>
            <a:r>
              <a:rPr lang="en-US" sz="173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주변 병원 좀 추천해 줘.</a:t>
            </a:r>
          </a:p>
          <a:p>
            <a:pPr algn="l">
              <a:lnSpc>
                <a:spcPts val="2431"/>
              </a:lnSpc>
              <a:spcBef>
                <a:spcPct val="0"/>
              </a:spcBef>
            </a:pPr>
          </a:p>
        </p:txBody>
      </p:sp>
      <p:sp>
        <p:nvSpPr>
          <p:cNvPr name="TextBox 67" id="67"/>
          <p:cNvSpPr txBox="true"/>
          <p:nvPr/>
        </p:nvSpPr>
        <p:spPr>
          <a:xfrm rot="0">
            <a:off x="1399291" y="5886580"/>
            <a:ext cx="2290741" cy="29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1"/>
              </a:lnSpc>
              <a:spcBef>
                <a:spcPct val="0"/>
              </a:spcBef>
            </a:pPr>
            <a:r>
              <a:rPr lang="en-US" sz="173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서울시 강남구 신사동 00</a:t>
            </a:r>
          </a:p>
        </p:txBody>
      </p:sp>
      <p:sp>
        <p:nvSpPr>
          <p:cNvPr name="TextBox 68" id="68"/>
          <p:cNvSpPr txBox="true"/>
          <p:nvPr/>
        </p:nvSpPr>
        <p:spPr>
          <a:xfrm rot="0">
            <a:off x="3020684" y="4716481"/>
            <a:ext cx="3297964" cy="297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31"/>
              </a:lnSpc>
              <a:spcBef>
                <a:spcPct val="0"/>
              </a:spcBef>
            </a:pPr>
            <a:r>
              <a:rPr lang="en-US" sz="1736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네, 현재 위치를 말씀해 주시겠어요?</a:t>
            </a:r>
          </a:p>
        </p:txBody>
      </p:sp>
      <p:sp>
        <p:nvSpPr>
          <p:cNvPr name="TextBox 69" id="69"/>
          <p:cNvSpPr txBox="true"/>
          <p:nvPr/>
        </p:nvSpPr>
        <p:spPr>
          <a:xfrm rot="0">
            <a:off x="1590537" y="7330363"/>
            <a:ext cx="5040320" cy="78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5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아이가 기침을 할 때 갈 수 있는 가까운 병원을 추천드려요.</a:t>
            </a:r>
          </a:p>
          <a:p>
            <a:pPr algn="l">
              <a:lnSpc>
                <a:spcPts val="2160"/>
              </a:lnSpc>
            </a:pPr>
            <a:r>
              <a:rPr lang="en-US" sz="15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대기가 있을 수 있으니, 미리 전화 확인 후 방문해 주세요!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</a:p>
        </p:txBody>
      </p:sp>
      <p:sp>
        <p:nvSpPr>
          <p:cNvPr name="TextBox 70" id="70"/>
          <p:cNvSpPr txBox="true"/>
          <p:nvPr/>
        </p:nvSpPr>
        <p:spPr>
          <a:xfrm rot="0">
            <a:off x="2597527" y="7884046"/>
            <a:ext cx="2473772" cy="788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5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ㅇㅇ병원 : (주소) (전화번호)</a:t>
            </a:r>
          </a:p>
          <a:p>
            <a:pPr algn="l">
              <a:lnSpc>
                <a:spcPts val="2160"/>
              </a:lnSpc>
            </a:pPr>
            <a:r>
              <a:rPr lang="en-US" sz="1543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ㅁㅁ병원 : (주소) (전화번호)</a:t>
            </a:r>
          </a:p>
          <a:p>
            <a:pPr algn="l">
              <a:lnSpc>
                <a:spcPts val="2160"/>
              </a:lnSpc>
              <a:spcBef>
                <a:spcPct val="0"/>
              </a:spcBef>
            </a:pPr>
          </a:p>
        </p:txBody>
      </p:sp>
      <p:sp>
        <p:nvSpPr>
          <p:cNvPr name="TextBox 71" id="71"/>
          <p:cNvSpPr txBox="true"/>
          <p:nvPr/>
        </p:nvSpPr>
        <p:spPr>
          <a:xfrm rot="0">
            <a:off x="6630857" y="1666825"/>
            <a:ext cx="6795648" cy="42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73737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[ 5. 예방법 및 의료시설 AI 웹 서비스 ]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6273143" y="952500"/>
            <a:ext cx="5599576" cy="679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주요 기능 및 핵심 기술(5)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806282" y="505291"/>
            <a:ext cx="167640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605BD4">
                    <a:alpha val="69804"/>
                  </a:srgbClr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8927190" y="7959725"/>
            <a:ext cx="6699498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아동의 질병을 입력하면 </a:t>
            </a:r>
            <a:r>
              <a:rPr lang="en-US" sz="2499">
                <a:solidFill>
                  <a:srgbClr val="1008C4"/>
                </a:solidFill>
                <a:latin typeface="Garet Bold"/>
                <a:ea typeface="Garet Bold"/>
                <a:cs typeface="Garet Bold"/>
                <a:sym typeface="Garet Bold"/>
              </a:rPr>
              <a:t>추천 AI</a:t>
            </a: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를 통해 사용자에게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예방법  및 관련 질병을 치료해주는 병원 </a:t>
            </a:r>
            <a:r>
              <a:rPr lang="en-US" sz="2499">
                <a:solidFill>
                  <a:srgbClr val="1008C4"/>
                </a:solidFill>
                <a:latin typeface="Garet Bold"/>
                <a:ea typeface="Garet Bold"/>
                <a:cs typeface="Garet Bold"/>
                <a:sym typeface="Garet Bold"/>
              </a:rPr>
              <a:t>추천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80987" y="3781075"/>
            <a:ext cx="4202227" cy="4202227"/>
            <a:chOff x="0" y="0"/>
            <a:chExt cx="5602969" cy="560296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5602969" cy="5602969"/>
              <a:chOff x="0" y="0"/>
              <a:chExt cx="81280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3C4FA">
                  <a:alpha val="14902"/>
                </a:srgbClr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0749" lIns="40749" bIns="40749" rIns="40749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342310" y="342310"/>
              <a:ext cx="4918349" cy="4918349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ADADB0"/>
                </a:solidFill>
                <a:prstDash val="lgDash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40749" lIns="40749" bIns="40749" rIns="40749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2228470"/>
              <a:ext cx="5490533" cy="9679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187"/>
                </a:lnSpc>
                <a:spcBef>
                  <a:spcPct val="0"/>
                </a:spcBef>
              </a:pPr>
              <a:r>
                <a:rPr lang="en-US" sz="4419">
                  <a:solidFill>
                    <a:srgbClr val="1008C4"/>
                  </a:solidFill>
                  <a:latin typeface="Source Han Sans KR Bold"/>
                  <a:ea typeface="Source Han Sans KR Bold"/>
                  <a:cs typeface="Source Han Sans KR Bold"/>
                  <a:sym typeface="Source Han Sans KR Bold"/>
                </a:rPr>
                <a:t>기대효과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986265" y="912050"/>
            <a:ext cx="204583" cy="204583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917134" y="1086772"/>
            <a:ext cx="2571803" cy="257180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4FA">
                <a:alpha val="44706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25400" lIns="25400" bIns="25400" rIns="25400"/>
            <a:lstStyle/>
            <a:p>
              <a:pPr algn="ctr">
                <a:lnSpc>
                  <a:spcPts val="40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7348487" y="1868195"/>
            <a:ext cx="3709099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질병 예측을 통한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보호자의 인식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제고 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774209" y="6628425"/>
            <a:ext cx="2571803" cy="257180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4FA">
                <a:alpha val="44706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749" lIns="40749" bIns="40749" rIns="40749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205561" y="7347255"/>
            <a:ext cx="3709099" cy="1233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의료 인프라의 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효율적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배치 및 관리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707534" y="1209065"/>
            <a:ext cx="5583197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월별 질병률 예측을 통해  보호자에게 질병 발생 가능성을 사전에 알려줌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예방접종 ,  관련 약 구비 등 </a:t>
            </a:r>
            <a:r>
              <a:rPr lang="en-US" sz="1800">
                <a:solidFill>
                  <a:srgbClr val="1008C4"/>
                </a:solidFill>
                <a:latin typeface="Garet Bold"/>
                <a:ea typeface="Garet Bold"/>
                <a:cs typeface="Garet Bold"/>
                <a:sym typeface="Garet Bold"/>
              </a:rPr>
              <a:t>질병의 초기 대응</a:t>
            </a:r>
            <a:r>
              <a:rPr lang="en-US" sz="18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에 도움  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2800550" y="6618900"/>
            <a:ext cx="919474" cy="608164"/>
            <a:chOff x="0" y="0"/>
            <a:chExt cx="1225966" cy="810886"/>
          </a:xfrm>
        </p:grpSpPr>
        <p:sp>
          <p:nvSpPr>
            <p:cNvPr name="AutoShape 23" id="23"/>
            <p:cNvSpPr/>
            <p:nvPr/>
          </p:nvSpPr>
          <p:spPr>
            <a:xfrm flipV="true">
              <a:off x="19268" y="48648"/>
              <a:ext cx="640473" cy="745688"/>
            </a:xfrm>
            <a:prstGeom prst="line">
              <a:avLst/>
            </a:prstGeom>
            <a:ln cap="flat" w="50800">
              <a:solidFill>
                <a:srgbClr val="ADADB0"/>
              </a:solidFill>
              <a:prstDash val="solid"/>
              <a:headEnd type="oval" len="lg" w="lg"/>
              <a:tailEnd type="oval" len="lg" w="lg"/>
            </a:ln>
          </p:spPr>
        </p:sp>
        <p:grpSp>
          <p:nvGrpSpPr>
            <p:cNvPr name="Group 24" id="24"/>
            <p:cNvGrpSpPr/>
            <p:nvPr/>
          </p:nvGrpSpPr>
          <p:grpSpPr>
            <a:xfrm rot="0">
              <a:off x="467765" y="0"/>
              <a:ext cx="272777" cy="272777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AutoShape 27" id="27"/>
            <p:cNvSpPr/>
            <p:nvPr/>
          </p:nvSpPr>
          <p:spPr>
            <a:xfrm>
              <a:off x="485573" y="234677"/>
              <a:ext cx="740393" cy="0"/>
            </a:xfrm>
            <a:prstGeom prst="line">
              <a:avLst/>
            </a:prstGeom>
            <a:ln cap="flat" w="50800">
              <a:solidFill>
                <a:srgbClr val="ADADB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9724070" y="1193864"/>
            <a:ext cx="919474" cy="608164"/>
            <a:chOff x="0" y="0"/>
            <a:chExt cx="1225966" cy="810886"/>
          </a:xfrm>
        </p:grpSpPr>
        <p:sp>
          <p:nvSpPr>
            <p:cNvPr name="AutoShape 29" id="29"/>
            <p:cNvSpPr/>
            <p:nvPr/>
          </p:nvSpPr>
          <p:spPr>
            <a:xfrm flipV="true">
              <a:off x="19268" y="48648"/>
              <a:ext cx="640473" cy="745688"/>
            </a:xfrm>
            <a:prstGeom prst="line">
              <a:avLst/>
            </a:prstGeom>
            <a:ln cap="flat" w="50800">
              <a:solidFill>
                <a:srgbClr val="ADADB0"/>
              </a:solidFill>
              <a:prstDash val="solid"/>
              <a:headEnd type="oval" len="lg" w="lg"/>
              <a:tailEnd type="oval" len="lg" w="lg"/>
            </a:ln>
          </p:spPr>
        </p:sp>
        <p:grpSp>
          <p:nvGrpSpPr>
            <p:cNvPr name="Group 30" id="30"/>
            <p:cNvGrpSpPr/>
            <p:nvPr/>
          </p:nvGrpSpPr>
          <p:grpSpPr>
            <a:xfrm rot="0">
              <a:off x="467765" y="0"/>
              <a:ext cx="272777" cy="272777"/>
              <a:chOff x="0" y="0"/>
              <a:chExt cx="812800" cy="81280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AutoShape 33" id="33"/>
            <p:cNvSpPr/>
            <p:nvPr/>
          </p:nvSpPr>
          <p:spPr>
            <a:xfrm>
              <a:off x="485573" y="234677"/>
              <a:ext cx="740393" cy="0"/>
            </a:xfrm>
            <a:prstGeom prst="line">
              <a:avLst/>
            </a:prstGeom>
            <a:ln cap="flat" w="50800">
              <a:solidFill>
                <a:srgbClr val="ADADB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4997642" y="6666525"/>
            <a:ext cx="2571803" cy="2571803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4FA">
                <a:alpha val="44706"/>
              </a:srgbClr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40749" lIns="40749" bIns="40749" rIns="40749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4715806" y="6666525"/>
            <a:ext cx="947452" cy="707079"/>
            <a:chOff x="0" y="0"/>
            <a:chExt cx="1263269" cy="942772"/>
          </a:xfrm>
        </p:grpSpPr>
        <p:sp>
          <p:nvSpPr>
            <p:cNvPr name="AutoShape 38" id="38"/>
            <p:cNvSpPr/>
            <p:nvPr/>
          </p:nvSpPr>
          <p:spPr>
            <a:xfrm flipH="true" flipV="true">
              <a:off x="564337" y="215938"/>
              <a:ext cx="680605" cy="709248"/>
            </a:xfrm>
            <a:prstGeom prst="line">
              <a:avLst/>
            </a:prstGeom>
            <a:ln cap="flat" w="50800">
              <a:solidFill>
                <a:srgbClr val="ADADB0"/>
              </a:solidFill>
              <a:prstDash val="solid"/>
              <a:headEnd type="oval" len="lg" w="lg"/>
              <a:tailEnd type="oval" len="lg" w="lg"/>
            </a:ln>
          </p:spPr>
        </p:sp>
        <p:grpSp>
          <p:nvGrpSpPr>
            <p:cNvPr name="Group 39" id="39"/>
            <p:cNvGrpSpPr/>
            <p:nvPr/>
          </p:nvGrpSpPr>
          <p:grpSpPr>
            <a:xfrm rot="0">
              <a:off x="344516" y="0"/>
              <a:ext cx="439642" cy="439642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AutoShape 42" id="42"/>
            <p:cNvSpPr/>
            <p:nvPr/>
          </p:nvSpPr>
          <p:spPr>
            <a:xfrm>
              <a:off x="0" y="382486"/>
              <a:ext cx="740393" cy="0"/>
            </a:xfrm>
            <a:prstGeom prst="line">
              <a:avLst/>
            </a:prstGeom>
            <a:ln cap="flat" w="50800">
              <a:solidFill>
                <a:srgbClr val="ADADB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43" id="43"/>
          <p:cNvSpPr txBox="true"/>
          <p:nvPr/>
        </p:nvSpPr>
        <p:spPr>
          <a:xfrm rot="0">
            <a:off x="821365" y="501482"/>
            <a:ext cx="167520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605BD4">
                    <a:alpha val="69804"/>
                  </a:srgbClr>
                </a:solidFill>
                <a:latin typeface="Garet Bold"/>
                <a:ea typeface="Garet Bold"/>
                <a:cs typeface="Garet Bold"/>
                <a:sym typeface="Garet Bold"/>
              </a:rPr>
              <a:t>08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3720024" y="6580800"/>
            <a:ext cx="4272753" cy="1921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307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지역별 소아과 혼잡도를 분석하여, 의료 인프라의 배치와 자원 관리 최적화 가능</a:t>
            </a:r>
          </a:p>
          <a:p>
            <a:pPr algn="l">
              <a:lnSpc>
                <a:spcPts val="3078"/>
              </a:lnSpc>
            </a:pPr>
          </a:p>
          <a:p>
            <a:pPr algn="l" marL="388620" indent="-194310" lvl="1">
              <a:lnSpc>
                <a:spcPts val="307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혼잡도를 보고 소아과 방문이 분산되어 소아과 쏠림 현상 완화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416099" y="6784295"/>
            <a:ext cx="4281502" cy="1140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307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기후변화와 미취학 아동 질병 간의 상관관계를 파악함으로써, 지역별로 적절한 보건 정책을 수립 가능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428994" y="7548368"/>
            <a:ext cx="3709099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기후 변화에 따른 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보건 정책수립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49000" y="2527766"/>
            <a:ext cx="5989999" cy="6552174"/>
          </a:xfrm>
          <a:custGeom>
            <a:avLst/>
            <a:gdLst/>
            <a:ahLst/>
            <a:cxnLst/>
            <a:rect r="r" b="b" t="t" l="l"/>
            <a:pathLst>
              <a:path h="6552174" w="5989999">
                <a:moveTo>
                  <a:pt x="0" y="0"/>
                </a:moveTo>
                <a:lnTo>
                  <a:pt x="5990000" y="0"/>
                </a:lnTo>
                <a:lnTo>
                  <a:pt x="5990000" y="6552174"/>
                </a:lnTo>
                <a:lnTo>
                  <a:pt x="0" y="65521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51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904485" y="1071076"/>
            <a:ext cx="247903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업무 분장표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1522" y="499576"/>
            <a:ext cx="170691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605BD4">
                    <a:alpha val="69804"/>
                  </a:srgbClr>
                </a:solidFill>
                <a:latin typeface="Garet Bold"/>
                <a:ea typeface="Garet Bold"/>
                <a:cs typeface="Garet Bold"/>
                <a:sym typeface="Garet Bold"/>
              </a:rPr>
              <a:t>09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58331" y="4625637"/>
            <a:ext cx="5955386" cy="1035725"/>
            <a:chOff x="0" y="0"/>
            <a:chExt cx="7940515" cy="138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207900"/>
              <a:ext cx="993471" cy="552990"/>
              <a:chOff x="0" y="0"/>
              <a:chExt cx="1460230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46023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1460230">
                    <a:moveTo>
                      <a:pt x="730115" y="0"/>
                    </a:moveTo>
                    <a:cubicBezTo>
                      <a:pt x="326884" y="0"/>
                      <a:pt x="0" y="181951"/>
                      <a:pt x="0" y="406400"/>
                    </a:cubicBezTo>
                    <a:cubicBezTo>
                      <a:pt x="0" y="630849"/>
                      <a:pt x="326884" y="812800"/>
                      <a:pt x="730115" y="812800"/>
                    </a:cubicBezTo>
                    <a:cubicBezTo>
                      <a:pt x="1133346" y="812800"/>
                      <a:pt x="1460230" y="630849"/>
                      <a:pt x="1460230" y="406400"/>
                    </a:cubicBezTo>
                    <a:cubicBezTo>
                      <a:pt x="1460230" y="181951"/>
                      <a:pt x="1133346" y="0"/>
                      <a:pt x="73011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136897" y="47625"/>
                <a:ext cx="1186437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687186" y="-123825"/>
              <a:ext cx="6253329" cy="1504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87"/>
                </a:lnSpc>
                <a:spcBef>
                  <a:spcPct val="0"/>
                </a:spcBef>
              </a:pPr>
              <a:r>
                <a:rPr lang="en-US" sz="6848">
                  <a:solidFill>
                    <a:srgbClr val="605BD4"/>
                  </a:solidFill>
                  <a:latin typeface="Garet Bold"/>
                  <a:ea typeface="Garet Bold"/>
                  <a:cs typeface="Garet Bold"/>
                  <a:sym typeface="Garet Bold"/>
                </a:rPr>
                <a:t>감사합니다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40661" y="2917631"/>
            <a:ext cx="4264357" cy="75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306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기획 의도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998445"/>
            <a:chOff x="0" y="0"/>
            <a:chExt cx="4816593" cy="5263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526339"/>
            </a:xfrm>
            <a:custGeom>
              <a:avLst/>
              <a:gdLst/>
              <a:ahLst/>
              <a:cxnLst/>
              <a:rect r="r" b="b" t="t" l="l"/>
              <a:pathLst>
                <a:path h="52633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26339"/>
                  </a:lnTo>
                  <a:lnTo>
                    <a:pt x="0" y="526339"/>
                  </a:lnTo>
                  <a:close/>
                </a:path>
              </a:pathLst>
            </a:custGeom>
            <a:solidFill>
              <a:srgbClr val="C3C4F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573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49050" y="427722"/>
            <a:ext cx="4383807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 strike="noStrike" u="none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CONTENTS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583470" y="2854316"/>
            <a:ext cx="594050" cy="85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650"/>
              </a:lnSpc>
            </a:pPr>
            <a:r>
              <a:rPr lang="en-US" sz="3477" strike="noStrike" u="none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01</a:t>
            </a:r>
          </a:p>
        </p:txBody>
      </p:sp>
      <p:sp>
        <p:nvSpPr>
          <p:cNvPr name="AutoShape 8" id="8"/>
          <p:cNvSpPr/>
          <p:nvPr/>
        </p:nvSpPr>
        <p:spPr>
          <a:xfrm>
            <a:off x="2592995" y="3097204"/>
            <a:ext cx="492924" cy="0"/>
          </a:xfrm>
          <a:prstGeom prst="line">
            <a:avLst/>
          </a:prstGeom>
          <a:ln cap="flat" w="57150">
            <a:solidFill>
              <a:srgbClr val="C3C4FA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2592995" y="4835383"/>
            <a:ext cx="492924" cy="0"/>
          </a:xfrm>
          <a:prstGeom prst="line">
            <a:avLst/>
          </a:prstGeom>
          <a:ln cap="flat" w="57150">
            <a:solidFill>
              <a:srgbClr val="C3C4FA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2592995" y="6567008"/>
            <a:ext cx="492924" cy="0"/>
          </a:xfrm>
          <a:prstGeom prst="line">
            <a:avLst/>
          </a:prstGeom>
          <a:ln cap="flat" w="57150">
            <a:solidFill>
              <a:srgbClr val="C3C4FA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0388923" y="3106729"/>
            <a:ext cx="492924" cy="0"/>
          </a:xfrm>
          <a:prstGeom prst="line">
            <a:avLst/>
          </a:prstGeom>
          <a:ln cap="flat" w="57150">
            <a:solidFill>
              <a:srgbClr val="C3C4FA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0388923" y="4844908"/>
            <a:ext cx="492924" cy="0"/>
          </a:xfrm>
          <a:prstGeom prst="line">
            <a:avLst/>
          </a:prstGeom>
          <a:ln cap="flat" w="57150">
            <a:solidFill>
              <a:srgbClr val="C3C4FA">
                <a:alpha val="40000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2583470" y="4582971"/>
            <a:ext cx="594050" cy="85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650"/>
              </a:lnSpc>
            </a:pPr>
            <a:r>
              <a:rPr lang="en-US" sz="3477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583470" y="6314596"/>
            <a:ext cx="594050" cy="85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650"/>
              </a:lnSpc>
            </a:pPr>
            <a:r>
              <a:rPr lang="en-US" sz="3477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379398" y="2863841"/>
            <a:ext cx="594050" cy="85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650"/>
              </a:lnSpc>
            </a:pPr>
            <a:r>
              <a:rPr lang="en-US" sz="3477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379398" y="4602021"/>
            <a:ext cx="594050" cy="853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7650"/>
              </a:lnSpc>
            </a:pPr>
            <a:r>
              <a:rPr lang="en-US" sz="3477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640661" y="6387098"/>
            <a:ext cx="4264357" cy="75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306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주요 기능 및 핵심 기술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40174" y="2927156"/>
            <a:ext cx="4264357" cy="75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306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 효과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40174" y="4661974"/>
            <a:ext cx="4264357" cy="75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306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업무 분장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40661" y="4667947"/>
            <a:ext cx="4264357" cy="754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34"/>
              </a:lnSpc>
            </a:pPr>
            <a:r>
              <a:rPr lang="en-US" sz="306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목표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664307" cy="10287000"/>
            <a:chOff x="0" y="0"/>
            <a:chExt cx="70171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1711" cy="2709333"/>
            </a:xfrm>
            <a:custGeom>
              <a:avLst/>
              <a:gdLst/>
              <a:ahLst/>
              <a:cxnLst/>
              <a:rect r="r" b="b" t="t" l="l"/>
              <a:pathLst>
                <a:path h="2709333" w="701711">
                  <a:moveTo>
                    <a:pt x="0" y="0"/>
                  </a:moveTo>
                  <a:lnTo>
                    <a:pt x="701711" y="0"/>
                  </a:lnTo>
                  <a:lnTo>
                    <a:pt x="7017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3C4F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0171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35631" y="4350927"/>
            <a:ext cx="1567117" cy="1641178"/>
            <a:chOff x="0" y="0"/>
            <a:chExt cx="784549" cy="82162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84549" cy="821626"/>
            </a:xfrm>
            <a:custGeom>
              <a:avLst/>
              <a:gdLst/>
              <a:ahLst/>
              <a:cxnLst/>
              <a:rect r="r" b="b" t="t" l="l"/>
              <a:pathLst>
                <a:path h="821626" w="784549">
                  <a:moveTo>
                    <a:pt x="392275" y="821626"/>
                  </a:moveTo>
                  <a:lnTo>
                    <a:pt x="0" y="415226"/>
                  </a:lnTo>
                  <a:lnTo>
                    <a:pt x="203200" y="415226"/>
                  </a:lnTo>
                  <a:lnTo>
                    <a:pt x="203200" y="0"/>
                  </a:lnTo>
                  <a:lnTo>
                    <a:pt x="581349" y="0"/>
                  </a:lnTo>
                  <a:lnTo>
                    <a:pt x="581349" y="415226"/>
                  </a:lnTo>
                  <a:lnTo>
                    <a:pt x="784549" y="415226"/>
                  </a:lnTo>
                  <a:lnTo>
                    <a:pt x="392275" y="821626"/>
                  </a:lnTo>
                  <a:close/>
                </a:path>
              </a:pathLst>
            </a:custGeom>
            <a:solidFill>
              <a:srgbClr val="ADADB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03200" y="-47625"/>
              <a:ext cx="378149" cy="767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174863" y="7115047"/>
            <a:ext cx="4088654" cy="550968"/>
            <a:chOff x="0" y="0"/>
            <a:chExt cx="1015495" cy="1368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5495" cy="136843"/>
            </a:xfrm>
            <a:custGeom>
              <a:avLst/>
              <a:gdLst/>
              <a:ahLst/>
              <a:cxnLst/>
              <a:rect r="r" b="b" t="t" l="l"/>
              <a:pathLst>
                <a:path h="136843" w="1015495">
                  <a:moveTo>
                    <a:pt x="0" y="0"/>
                  </a:moveTo>
                  <a:lnTo>
                    <a:pt x="1015495" y="0"/>
                  </a:lnTo>
                  <a:lnTo>
                    <a:pt x="1015495" y="136843"/>
                  </a:lnTo>
                  <a:lnTo>
                    <a:pt x="0" y="136843"/>
                  </a:lnTo>
                  <a:close/>
                </a:path>
              </a:pathLst>
            </a:custGeom>
            <a:solidFill>
              <a:srgbClr val="1008C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15495" cy="1844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005726" y="2307328"/>
            <a:ext cx="7488598" cy="911475"/>
          </a:xfrm>
          <a:custGeom>
            <a:avLst/>
            <a:gdLst/>
            <a:ahLst/>
            <a:cxnLst/>
            <a:rect r="r" b="b" t="t" l="l"/>
            <a:pathLst>
              <a:path h="911475" w="7488598">
                <a:moveTo>
                  <a:pt x="0" y="0"/>
                </a:moveTo>
                <a:lnTo>
                  <a:pt x="7488598" y="0"/>
                </a:lnTo>
                <a:lnTo>
                  <a:pt x="7488598" y="911475"/>
                </a:lnTo>
                <a:lnTo>
                  <a:pt x="0" y="911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ADADB0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594460" y="6373444"/>
            <a:ext cx="4744278" cy="1546098"/>
          </a:xfrm>
          <a:custGeom>
            <a:avLst/>
            <a:gdLst/>
            <a:ahLst/>
            <a:cxnLst/>
            <a:rect r="r" b="b" t="t" l="l"/>
            <a:pathLst>
              <a:path h="1546098" w="4744278">
                <a:moveTo>
                  <a:pt x="0" y="0"/>
                </a:moveTo>
                <a:lnTo>
                  <a:pt x="4744278" y="0"/>
                </a:lnTo>
                <a:lnTo>
                  <a:pt x="4744278" y="1546098"/>
                </a:lnTo>
                <a:lnTo>
                  <a:pt x="0" y="1546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ADADB0"/>
            </a:solidFill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3594460" y="3537577"/>
            <a:ext cx="6899864" cy="1616963"/>
          </a:xfrm>
          <a:custGeom>
            <a:avLst/>
            <a:gdLst/>
            <a:ahLst/>
            <a:cxnLst/>
            <a:rect r="r" b="b" t="t" l="l"/>
            <a:pathLst>
              <a:path h="1616963" w="6899864">
                <a:moveTo>
                  <a:pt x="0" y="0"/>
                </a:moveTo>
                <a:lnTo>
                  <a:pt x="6899864" y="0"/>
                </a:lnTo>
                <a:lnTo>
                  <a:pt x="6899864" y="1616962"/>
                </a:lnTo>
                <a:lnTo>
                  <a:pt x="0" y="161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ADADB0"/>
            </a:solidFill>
            <a:prstDash val="solid"/>
            <a:miter/>
          </a:ln>
        </p:spPr>
      </p:sp>
      <p:grpSp>
        <p:nvGrpSpPr>
          <p:cNvPr name="Group 14" id="14"/>
          <p:cNvGrpSpPr/>
          <p:nvPr/>
        </p:nvGrpSpPr>
        <p:grpSpPr>
          <a:xfrm rot="0">
            <a:off x="6536609" y="6920116"/>
            <a:ext cx="3516580" cy="2689703"/>
            <a:chOff x="0" y="0"/>
            <a:chExt cx="4688773" cy="358627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683964" cy="806353"/>
            </a:xfrm>
            <a:custGeom>
              <a:avLst/>
              <a:gdLst/>
              <a:ahLst/>
              <a:cxnLst/>
              <a:rect r="r" b="b" t="t" l="l"/>
              <a:pathLst>
                <a:path h="806353" w="4683964">
                  <a:moveTo>
                    <a:pt x="0" y="0"/>
                  </a:moveTo>
                  <a:lnTo>
                    <a:pt x="4683964" y="0"/>
                  </a:lnTo>
                  <a:lnTo>
                    <a:pt x="4683964" y="806353"/>
                  </a:lnTo>
                  <a:lnTo>
                    <a:pt x="0" y="8063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424" y="768029"/>
              <a:ext cx="4672349" cy="2818242"/>
            </a:xfrm>
            <a:custGeom>
              <a:avLst/>
              <a:gdLst/>
              <a:ahLst/>
              <a:cxnLst/>
              <a:rect r="r" b="b" t="t" l="l"/>
              <a:pathLst>
                <a:path h="2818242" w="4672349">
                  <a:moveTo>
                    <a:pt x="0" y="0"/>
                  </a:moveTo>
                  <a:lnTo>
                    <a:pt x="4672349" y="0"/>
                  </a:lnTo>
                  <a:lnTo>
                    <a:pt x="4672349" y="2818242"/>
                  </a:lnTo>
                  <a:lnTo>
                    <a:pt x="0" y="28182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2950271" y="5305161"/>
            <a:ext cx="6534331" cy="944458"/>
          </a:xfrm>
          <a:custGeom>
            <a:avLst/>
            <a:gdLst/>
            <a:ahLst/>
            <a:cxnLst/>
            <a:rect r="r" b="b" t="t" l="l"/>
            <a:pathLst>
              <a:path h="944458" w="6534331">
                <a:moveTo>
                  <a:pt x="0" y="0"/>
                </a:moveTo>
                <a:lnTo>
                  <a:pt x="6534331" y="0"/>
                </a:lnTo>
                <a:lnTo>
                  <a:pt x="6534331" y="944458"/>
                </a:lnTo>
                <a:lnTo>
                  <a:pt x="0" y="9444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9525" cap="sq">
            <a:solidFill>
              <a:srgbClr val="ADADB0"/>
            </a:solidFill>
            <a:prstDash val="solid"/>
            <a:miter/>
          </a:ln>
        </p:spPr>
      </p:sp>
      <p:sp>
        <p:nvSpPr>
          <p:cNvPr name="TextBox 18" id="18"/>
          <p:cNvSpPr txBox="true"/>
          <p:nvPr/>
        </p:nvSpPr>
        <p:spPr>
          <a:xfrm rot="0">
            <a:off x="3326923" y="891371"/>
            <a:ext cx="2056328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기획의도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11106" y="352891"/>
            <a:ext cx="1432545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608669" y="2612507"/>
            <a:ext cx="7221042" cy="1019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1"/>
              </a:lnSpc>
            </a:pPr>
            <a:r>
              <a:rPr lang="en-US" sz="265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기후 변화, 대기 오염 등 환경적 요인으로 인해</a:t>
            </a:r>
          </a:p>
          <a:p>
            <a:pPr algn="ctr">
              <a:lnSpc>
                <a:spcPts val="4602"/>
              </a:lnSpc>
              <a:spcBef>
                <a:spcPct val="0"/>
              </a:spcBef>
            </a:pPr>
            <a:r>
              <a:rPr lang="en-US" sz="3287">
                <a:solidFill>
                  <a:srgbClr val="1008C4"/>
                </a:solidFill>
                <a:latin typeface="Garet Bold"/>
                <a:ea typeface="Garet Bold"/>
                <a:cs typeface="Garet Bold"/>
                <a:sym typeface="Garet Bold"/>
              </a:rPr>
              <a:t>새로운 질병 증가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608669" y="6662941"/>
            <a:ext cx="7221042" cy="913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11"/>
              </a:lnSpc>
            </a:pPr>
            <a:r>
              <a:rPr lang="en-US" sz="265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면역 체계가 약해 바이러스에 취약한 아이들,</a:t>
            </a:r>
          </a:p>
          <a:p>
            <a:pPr algn="ctr">
              <a:lnSpc>
                <a:spcPts val="3711"/>
              </a:lnSpc>
              <a:spcBef>
                <a:spcPct val="0"/>
              </a:spcBef>
            </a:pPr>
            <a:r>
              <a:rPr lang="en-US" sz="265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질병에 걸릴 확률이 높아짐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664307" cy="10287000"/>
            <a:chOff x="0" y="0"/>
            <a:chExt cx="70171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1711" cy="2709333"/>
            </a:xfrm>
            <a:custGeom>
              <a:avLst/>
              <a:gdLst/>
              <a:ahLst/>
              <a:cxnLst/>
              <a:rect r="r" b="b" t="t" l="l"/>
              <a:pathLst>
                <a:path h="2709333" w="701711">
                  <a:moveTo>
                    <a:pt x="0" y="0"/>
                  </a:moveTo>
                  <a:lnTo>
                    <a:pt x="701711" y="0"/>
                  </a:lnTo>
                  <a:lnTo>
                    <a:pt x="7017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3C4F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0171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378833" y="7852986"/>
            <a:ext cx="3493567" cy="47625"/>
            <a:chOff x="0" y="0"/>
            <a:chExt cx="920116" cy="125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20116" cy="12543"/>
            </a:xfrm>
            <a:custGeom>
              <a:avLst/>
              <a:gdLst/>
              <a:ahLst/>
              <a:cxnLst/>
              <a:rect r="r" b="b" t="t" l="l"/>
              <a:pathLst>
                <a:path h="12543" w="920116">
                  <a:moveTo>
                    <a:pt x="0" y="0"/>
                  </a:moveTo>
                  <a:lnTo>
                    <a:pt x="920116" y="0"/>
                  </a:lnTo>
                  <a:lnTo>
                    <a:pt x="920116" y="12543"/>
                  </a:lnTo>
                  <a:lnTo>
                    <a:pt x="0" y="12543"/>
                  </a:lnTo>
                  <a:close/>
                </a:path>
              </a:pathLst>
            </a:custGeom>
            <a:solidFill>
              <a:srgbClr val="1008C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20116" cy="60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3326923" y="891371"/>
            <a:ext cx="2964210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기획의도 (2)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8699" y="352891"/>
            <a:ext cx="170691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42362" y="8221218"/>
            <a:ext cx="10899765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737373"/>
                </a:solidFill>
                <a:latin typeface="Garet"/>
                <a:ea typeface="Garet"/>
                <a:cs typeface="Garet"/>
                <a:sym typeface="Garet"/>
              </a:rPr>
              <a:t>소아과 쏠림 현상으로 인해 환자들이 몰리면서 의료 서비스 이용에 차질이 발생하고 있음</a:t>
            </a:r>
          </a:p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737373"/>
                </a:solidFill>
                <a:latin typeface="Garet"/>
                <a:ea typeface="Garet"/>
                <a:cs typeface="Garet"/>
                <a:sym typeface="Garet"/>
              </a:rPr>
              <a:t>지역별 소아과 혼잡도를 비교하여 쏠림 현상의 원인 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03834" y="7197348"/>
            <a:ext cx="737682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1008C4"/>
                </a:solidFill>
                <a:latin typeface="Garet Bold"/>
                <a:ea typeface="Garet Bold"/>
                <a:cs typeface="Garet Bold"/>
                <a:sym typeface="Garet Bold"/>
              </a:rPr>
              <a:t>소아과 쏠림 현상</a:t>
            </a:r>
            <a:r>
              <a:rPr lang="en-US" sz="4000">
                <a:solidFill>
                  <a:srgbClr val="1008C4"/>
                </a:solidFill>
                <a:latin typeface="Garet Bold"/>
                <a:ea typeface="Garet Bold"/>
                <a:cs typeface="Garet Bold"/>
                <a:sym typeface="Garet Bold"/>
              </a:rPr>
              <a:t>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3127562" y="2835584"/>
            <a:ext cx="8843777" cy="907562"/>
          </a:xfrm>
          <a:custGeom>
            <a:avLst/>
            <a:gdLst/>
            <a:ahLst/>
            <a:cxnLst/>
            <a:rect r="r" b="b" t="t" l="l"/>
            <a:pathLst>
              <a:path h="907562" w="8843777">
                <a:moveTo>
                  <a:pt x="0" y="0"/>
                </a:moveTo>
                <a:lnTo>
                  <a:pt x="8843777" y="0"/>
                </a:lnTo>
                <a:lnTo>
                  <a:pt x="8843777" y="907563"/>
                </a:lnTo>
                <a:lnTo>
                  <a:pt x="0" y="907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981" r="-2049" b="-798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647478" y="3876497"/>
            <a:ext cx="6139587" cy="1086388"/>
          </a:xfrm>
          <a:custGeom>
            <a:avLst/>
            <a:gdLst/>
            <a:ahLst/>
            <a:cxnLst/>
            <a:rect r="r" b="b" t="t" l="l"/>
            <a:pathLst>
              <a:path h="1086388" w="6139587">
                <a:moveTo>
                  <a:pt x="0" y="0"/>
                </a:moveTo>
                <a:lnTo>
                  <a:pt x="6139586" y="0"/>
                </a:lnTo>
                <a:lnTo>
                  <a:pt x="6139586" y="1086388"/>
                </a:lnTo>
                <a:lnTo>
                  <a:pt x="0" y="10863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581719" y="3876497"/>
            <a:ext cx="2746274" cy="1467836"/>
          </a:xfrm>
          <a:custGeom>
            <a:avLst/>
            <a:gdLst/>
            <a:ahLst/>
            <a:cxnLst/>
            <a:rect r="r" b="b" t="t" l="l"/>
            <a:pathLst>
              <a:path h="1467836" w="2746274">
                <a:moveTo>
                  <a:pt x="0" y="0"/>
                </a:moveTo>
                <a:lnTo>
                  <a:pt x="2746273" y="0"/>
                </a:lnTo>
                <a:lnTo>
                  <a:pt x="2746273" y="1467836"/>
                </a:lnTo>
                <a:lnTo>
                  <a:pt x="0" y="14678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233441" y="2738397"/>
            <a:ext cx="4231444" cy="2742045"/>
          </a:xfrm>
          <a:custGeom>
            <a:avLst/>
            <a:gdLst/>
            <a:ahLst/>
            <a:cxnLst/>
            <a:rect r="r" b="b" t="t" l="l"/>
            <a:pathLst>
              <a:path h="2742045" w="4231444">
                <a:moveTo>
                  <a:pt x="0" y="0"/>
                </a:moveTo>
                <a:lnTo>
                  <a:pt x="4231443" y="0"/>
                </a:lnTo>
                <a:lnTo>
                  <a:pt x="4231443" y="2742045"/>
                </a:lnTo>
                <a:lnTo>
                  <a:pt x="0" y="27420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947" t="0" r="-4947" b="-2216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9712041" y="5981039"/>
            <a:ext cx="960406" cy="948656"/>
            <a:chOff x="0" y="0"/>
            <a:chExt cx="831803" cy="82162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31803" cy="821626"/>
            </a:xfrm>
            <a:custGeom>
              <a:avLst/>
              <a:gdLst/>
              <a:ahLst/>
              <a:cxnLst/>
              <a:rect r="r" b="b" t="t" l="l"/>
              <a:pathLst>
                <a:path h="821626" w="831803">
                  <a:moveTo>
                    <a:pt x="415901" y="821626"/>
                  </a:moveTo>
                  <a:lnTo>
                    <a:pt x="0" y="415226"/>
                  </a:lnTo>
                  <a:lnTo>
                    <a:pt x="203200" y="415226"/>
                  </a:lnTo>
                  <a:lnTo>
                    <a:pt x="203200" y="0"/>
                  </a:lnTo>
                  <a:lnTo>
                    <a:pt x="628603" y="0"/>
                  </a:lnTo>
                  <a:lnTo>
                    <a:pt x="628603" y="415226"/>
                  </a:lnTo>
                  <a:lnTo>
                    <a:pt x="831803" y="415226"/>
                  </a:lnTo>
                  <a:lnTo>
                    <a:pt x="415901" y="821626"/>
                  </a:lnTo>
                  <a:close/>
                </a:path>
              </a:pathLst>
            </a:custGeom>
            <a:solidFill>
              <a:srgbClr val="ADADB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203200" y="-47625"/>
              <a:ext cx="425403" cy="767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3326923" y="2637850"/>
            <a:ext cx="9669383" cy="2962189"/>
            <a:chOff x="0" y="0"/>
            <a:chExt cx="2546669" cy="78016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546669" cy="780165"/>
            </a:xfrm>
            <a:custGeom>
              <a:avLst/>
              <a:gdLst/>
              <a:ahLst/>
              <a:cxnLst/>
              <a:rect r="r" b="b" t="t" l="l"/>
              <a:pathLst>
                <a:path h="780165" w="2546669">
                  <a:moveTo>
                    <a:pt x="0" y="0"/>
                  </a:moveTo>
                  <a:lnTo>
                    <a:pt x="2546669" y="0"/>
                  </a:lnTo>
                  <a:lnTo>
                    <a:pt x="2546669" y="780165"/>
                  </a:lnTo>
                  <a:lnTo>
                    <a:pt x="0" y="7801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ADADB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546669" cy="8277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2664307" cy="10287000"/>
            <a:chOff x="0" y="0"/>
            <a:chExt cx="701711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01711" cy="2709333"/>
            </a:xfrm>
            <a:custGeom>
              <a:avLst/>
              <a:gdLst/>
              <a:ahLst/>
              <a:cxnLst/>
              <a:rect r="r" b="b" t="t" l="l"/>
              <a:pathLst>
                <a:path h="2709333" w="701711">
                  <a:moveTo>
                    <a:pt x="0" y="0"/>
                  </a:moveTo>
                  <a:lnTo>
                    <a:pt x="701711" y="0"/>
                  </a:lnTo>
                  <a:lnTo>
                    <a:pt x="70171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3C4FA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701711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424715" y="4433696"/>
            <a:ext cx="3650241" cy="1596662"/>
            <a:chOff x="0" y="0"/>
            <a:chExt cx="1713355" cy="7494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13355" cy="749443"/>
            </a:xfrm>
            <a:custGeom>
              <a:avLst/>
              <a:gdLst/>
              <a:ahLst/>
              <a:cxnLst/>
              <a:rect r="r" b="b" t="t" l="l"/>
              <a:pathLst>
                <a:path h="749443" w="1713355">
                  <a:moveTo>
                    <a:pt x="856677" y="749443"/>
                  </a:moveTo>
                  <a:lnTo>
                    <a:pt x="0" y="343043"/>
                  </a:lnTo>
                  <a:lnTo>
                    <a:pt x="203200" y="343043"/>
                  </a:lnTo>
                  <a:lnTo>
                    <a:pt x="203200" y="0"/>
                  </a:lnTo>
                  <a:lnTo>
                    <a:pt x="1510155" y="0"/>
                  </a:lnTo>
                  <a:lnTo>
                    <a:pt x="1510155" y="343043"/>
                  </a:lnTo>
                  <a:lnTo>
                    <a:pt x="1713355" y="343043"/>
                  </a:lnTo>
                  <a:lnTo>
                    <a:pt x="856677" y="749443"/>
                  </a:lnTo>
                  <a:close/>
                </a:path>
              </a:pathLst>
            </a:custGeom>
            <a:solidFill>
              <a:srgbClr val="ADADB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203200" y="-57150"/>
              <a:ext cx="1306955" cy="7049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51230" y="6632020"/>
            <a:ext cx="5197210" cy="875910"/>
            <a:chOff x="0" y="0"/>
            <a:chExt cx="1230315" cy="2073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30315" cy="207351"/>
            </a:xfrm>
            <a:custGeom>
              <a:avLst/>
              <a:gdLst/>
              <a:ahLst/>
              <a:cxnLst/>
              <a:rect r="r" b="b" t="t" l="l"/>
              <a:pathLst>
                <a:path h="207351" w="1230315">
                  <a:moveTo>
                    <a:pt x="0" y="0"/>
                  </a:moveTo>
                  <a:lnTo>
                    <a:pt x="1230315" y="0"/>
                  </a:lnTo>
                  <a:lnTo>
                    <a:pt x="1230315" y="207351"/>
                  </a:lnTo>
                  <a:lnTo>
                    <a:pt x="0" y="207351"/>
                  </a:lnTo>
                  <a:close/>
                </a:path>
              </a:pathLst>
            </a:custGeom>
            <a:solidFill>
              <a:srgbClr val="1008C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230315" cy="2645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326923" y="891371"/>
            <a:ext cx="2964210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기획의도 (3)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8699" y="352891"/>
            <a:ext cx="168027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63719" y="7854366"/>
            <a:ext cx="12201451" cy="783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35"/>
              </a:lnSpc>
            </a:pPr>
            <a:r>
              <a:rPr lang="en-US" sz="2239">
                <a:solidFill>
                  <a:srgbClr val="0D0E1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기후 변화 요소를 기반으로 월별 질병 위험도를 미리 예측하고, 그 요인을 알려줌으로써</a:t>
            </a:r>
          </a:p>
          <a:p>
            <a:pPr algn="ctr">
              <a:lnSpc>
                <a:spcPts val="3135"/>
              </a:lnSpc>
              <a:spcBef>
                <a:spcPct val="0"/>
              </a:spcBef>
            </a:pPr>
            <a:r>
              <a:rPr lang="en-US" sz="2239">
                <a:solidFill>
                  <a:srgbClr val="0D0E1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해당 지역 아동 보호자들이 질병 예방 방법과 가까운 관련 병원을 알 수 있도록 함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614260" y="2831854"/>
            <a:ext cx="11300367" cy="1000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7"/>
              </a:lnSpc>
            </a:pPr>
            <a:r>
              <a:rPr lang="en-US" sz="3612">
                <a:solidFill>
                  <a:srgbClr val="1008C4"/>
                </a:solidFill>
                <a:latin typeface="Garet Bold"/>
                <a:ea typeface="Garet Bold"/>
                <a:cs typeface="Garet Bold"/>
                <a:sym typeface="Garet Bold"/>
              </a:rPr>
              <a:t>지역별 기후 및 환경 요인 기반 질병 관련 빅데이터 분석</a:t>
            </a:r>
          </a:p>
          <a:p>
            <a:pPr algn="ctr">
              <a:lnSpc>
                <a:spcPts val="2837"/>
              </a:lnSpc>
              <a:spcBef>
                <a:spcPct val="0"/>
              </a:spcBef>
            </a:pPr>
            <a:r>
              <a:rPr lang="en-US" sz="2026">
                <a:solidFill>
                  <a:srgbClr val="737373"/>
                </a:solidFill>
                <a:latin typeface="Garet"/>
                <a:ea typeface="Garet"/>
                <a:cs typeface="Garet"/>
                <a:sym typeface="Garet"/>
              </a:rPr>
              <a:t>(지역별  환경 요인(온도,미세먼지,강수), 개학 유뮤, 아동 인구 수,소득 수준  등)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247483" y="6733700"/>
            <a:ext cx="8033922" cy="631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3"/>
              </a:lnSpc>
              <a:spcBef>
                <a:spcPct val="0"/>
              </a:spcBef>
            </a:pPr>
            <a:r>
              <a:rPr lang="en-US" sz="3767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지역별 질병 위험도 예측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036736"/>
            <a:ext cx="8190284" cy="2681591"/>
            <a:chOff x="0" y="0"/>
            <a:chExt cx="2157112" cy="7062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57112" cy="706263"/>
            </a:xfrm>
            <a:custGeom>
              <a:avLst/>
              <a:gdLst/>
              <a:ahLst/>
              <a:cxnLst/>
              <a:rect r="r" b="b" t="t" l="l"/>
              <a:pathLst>
                <a:path h="706263" w="2157112">
                  <a:moveTo>
                    <a:pt x="0" y="0"/>
                  </a:moveTo>
                  <a:lnTo>
                    <a:pt x="2157112" y="0"/>
                  </a:lnTo>
                  <a:lnTo>
                    <a:pt x="2157112" y="706263"/>
                  </a:lnTo>
                  <a:lnTo>
                    <a:pt x="0" y="706263"/>
                  </a:lnTo>
                  <a:close/>
                </a:path>
              </a:pathLst>
            </a:custGeom>
            <a:solidFill>
              <a:srgbClr val="C3C4FA">
                <a:alpha val="14902"/>
              </a:srgbClr>
            </a:solidFill>
            <a:ln w="38100" cap="sq">
              <a:solidFill>
                <a:srgbClr val="605BD4">
                  <a:alpha val="14902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157112" cy="753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335499" y="3036736"/>
            <a:ext cx="8190284" cy="2681591"/>
            <a:chOff x="0" y="0"/>
            <a:chExt cx="2157112" cy="70626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57112" cy="706263"/>
            </a:xfrm>
            <a:custGeom>
              <a:avLst/>
              <a:gdLst/>
              <a:ahLst/>
              <a:cxnLst/>
              <a:rect r="r" b="b" t="t" l="l"/>
              <a:pathLst>
                <a:path h="706263" w="2157112">
                  <a:moveTo>
                    <a:pt x="0" y="0"/>
                  </a:moveTo>
                  <a:lnTo>
                    <a:pt x="2157112" y="0"/>
                  </a:lnTo>
                  <a:lnTo>
                    <a:pt x="2157112" y="706263"/>
                  </a:lnTo>
                  <a:lnTo>
                    <a:pt x="0" y="706263"/>
                  </a:lnTo>
                  <a:close/>
                </a:path>
              </a:pathLst>
            </a:custGeom>
            <a:solidFill>
              <a:srgbClr val="C3C4FA">
                <a:alpha val="14902"/>
              </a:srgbClr>
            </a:solidFill>
            <a:ln w="38100" cap="sq">
              <a:solidFill>
                <a:srgbClr val="605BD4">
                  <a:alpha val="14902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157112" cy="7538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3716" y="5899509"/>
            <a:ext cx="8190284" cy="2681385"/>
            <a:chOff x="0" y="0"/>
            <a:chExt cx="2157112" cy="70620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57112" cy="706208"/>
            </a:xfrm>
            <a:custGeom>
              <a:avLst/>
              <a:gdLst/>
              <a:ahLst/>
              <a:cxnLst/>
              <a:rect r="r" b="b" t="t" l="l"/>
              <a:pathLst>
                <a:path h="706208" w="2157112">
                  <a:moveTo>
                    <a:pt x="0" y="0"/>
                  </a:moveTo>
                  <a:lnTo>
                    <a:pt x="2157112" y="0"/>
                  </a:lnTo>
                  <a:lnTo>
                    <a:pt x="2157112" y="706208"/>
                  </a:lnTo>
                  <a:lnTo>
                    <a:pt x="0" y="706208"/>
                  </a:lnTo>
                  <a:close/>
                </a:path>
              </a:pathLst>
            </a:custGeom>
            <a:solidFill>
              <a:srgbClr val="C3C4FA">
                <a:alpha val="14902"/>
              </a:srgbClr>
            </a:solidFill>
            <a:ln w="38100" cap="sq">
              <a:solidFill>
                <a:srgbClr val="605BD4">
                  <a:alpha val="14902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157112" cy="7538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335499" y="5918352"/>
            <a:ext cx="8190284" cy="2706005"/>
            <a:chOff x="0" y="0"/>
            <a:chExt cx="2157112" cy="71269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57112" cy="712693"/>
            </a:xfrm>
            <a:custGeom>
              <a:avLst/>
              <a:gdLst/>
              <a:ahLst/>
              <a:cxnLst/>
              <a:rect r="r" b="b" t="t" l="l"/>
              <a:pathLst>
                <a:path h="712693" w="2157112">
                  <a:moveTo>
                    <a:pt x="0" y="0"/>
                  </a:moveTo>
                  <a:lnTo>
                    <a:pt x="2157112" y="0"/>
                  </a:lnTo>
                  <a:lnTo>
                    <a:pt x="2157112" y="712693"/>
                  </a:lnTo>
                  <a:lnTo>
                    <a:pt x="0" y="712693"/>
                  </a:lnTo>
                  <a:close/>
                </a:path>
              </a:pathLst>
            </a:custGeom>
            <a:solidFill>
              <a:srgbClr val="C3C4FA">
                <a:alpha val="14902"/>
              </a:srgbClr>
            </a:solidFill>
            <a:ln w="38100" cap="sq">
              <a:solidFill>
                <a:srgbClr val="605BD4">
                  <a:alpha val="14902"/>
                </a:srgbClr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157112" cy="7603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0211533" y="3757519"/>
            <a:ext cx="1182792" cy="1142873"/>
          </a:xfrm>
          <a:custGeom>
            <a:avLst/>
            <a:gdLst/>
            <a:ahLst/>
            <a:cxnLst/>
            <a:rect r="r" b="b" t="t" l="l"/>
            <a:pathLst>
              <a:path h="1142873" w="1182792">
                <a:moveTo>
                  <a:pt x="0" y="0"/>
                </a:moveTo>
                <a:lnTo>
                  <a:pt x="1182791" y="0"/>
                </a:lnTo>
                <a:lnTo>
                  <a:pt x="1182791" y="1142873"/>
                </a:lnTo>
                <a:lnTo>
                  <a:pt x="0" y="11428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274706" y="6652538"/>
            <a:ext cx="1056444" cy="1056444"/>
          </a:xfrm>
          <a:custGeom>
            <a:avLst/>
            <a:gdLst/>
            <a:ahLst/>
            <a:cxnLst/>
            <a:rect r="r" b="b" t="t" l="l"/>
            <a:pathLst>
              <a:path h="1056444" w="1056444">
                <a:moveTo>
                  <a:pt x="0" y="0"/>
                </a:moveTo>
                <a:lnTo>
                  <a:pt x="1056445" y="0"/>
                </a:lnTo>
                <a:lnTo>
                  <a:pt x="1056445" y="1056444"/>
                </a:lnTo>
                <a:lnTo>
                  <a:pt x="0" y="10564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816908" y="6652538"/>
            <a:ext cx="681406" cy="1056444"/>
          </a:xfrm>
          <a:custGeom>
            <a:avLst/>
            <a:gdLst/>
            <a:ahLst/>
            <a:cxnLst/>
            <a:rect r="r" b="b" t="t" l="l"/>
            <a:pathLst>
              <a:path h="1056444" w="681406">
                <a:moveTo>
                  <a:pt x="0" y="0"/>
                </a:moveTo>
                <a:lnTo>
                  <a:pt x="681406" y="0"/>
                </a:lnTo>
                <a:lnTo>
                  <a:pt x="681406" y="1056444"/>
                </a:lnTo>
                <a:lnTo>
                  <a:pt x="0" y="10564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833237" y="3884455"/>
            <a:ext cx="833437" cy="889000"/>
          </a:xfrm>
          <a:custGeom>
            <a:avLst/>
            <a:gdLst/>
            <a:ahLst/>
            <a:cxnLst/>
            <a:rect r="r" b="b" t="t" l="l"/>
            <a:pathLst>
              <a:path h="889000" w="833437">
                <a:moveTo>
                  <a:pt x="0" y="0"/>
                </a:moveTo>
                <a:lnTo>
                  <a:pt x="833438" y="0"/>
                </a:lnTo>
                <a:lnTo>
                  <a:pt x="833438" y="889000"/>
                </a:lnTo>
                <a:lnTo>
                  <a:pt x="0" y="889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599930" y="1053932"/>
            <a:ext cx="2946003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목표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9940" y="482432"/>
            <a:ext cx="1710779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605BD4">
                    <a:alpha val="69804"/>
                  </a:srgbClr>
                </a:solidFill>
                <a:latin typeface="Garet Bold"/>
                <a:ea typeface="Garet Bold"/>
                <a:cs typeface="Garet Bold"/>
                <a:sym typeface="Garet Bold"/>
              </a:rPr>
              <a:t>04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190550" y="6463884"/>
            <a:ext cx="4037399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지역별 미취학아동 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질병률 증감 예측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3253785" y="3224256"/>
            <a:ext cx="5557612" cy="167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기후변화와 미취학아동 질병의</a:t>
            </a:r>
          </a:p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상관관계 파악</a:t>
            </a:r>
          </a:p>
          <a:p>
            <a:pPr algn="l">
              <a:lnSpc>
                <a:spcPts val="3359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2242350" y="7395488"/>
            <a:ext cx="5016950" cy="54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과거 기후 데이터를 기반으로 한 기후 예측,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그에 따른 아동 질병률 예측을 월별 그래프로 시각화 제공.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242350" y="6652538"/>
            <a:ext cx="4460176" cy="418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기후에 따른 월별 질병률 예측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42350" y="4619264"/>
            <a:ext cx="5016950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지역별  아동 수와 의료 인프라 간의 관계를 수학적 모델링을 통해 분석함으로써, 아동의 수에 따른 소아과 혼잡도를 예측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42350" y="3878568"/>
            <a:ext cx="4150288" cy="418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지역별 소아과 혼잡도 분석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253785" y="4619264"/>
            <a:ext cx="5557612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기후와 질병이 상관성 여부 파악한 후 질병 리스트 확립,</a:t>
            </a:r>
          </a:p>
          <a:p>
            <a:pPr algn="l"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질병 리스트의 온도, 습도, 대기 등의 경계값을 예측.</a:t>
            </a:r>
          </a:p>
          <a:p>
            <a:pPr algn="l">
              <a:lnSpc>
                <a:spcPts val="2239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3190550" y="7538574"/>
            <a:ext cx="5521271" cy="540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지역의 온도, 습도, 아동 수, 개학 유무를 기반으로 질병 발생률을 예측, 그에 따른 전월 대비 증감률을 분석하여 지도로 시각화.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5000886" y="2422991"/>
            <a:ext cx="9104496" cy="7864009"/>
          </a:xfrm>
          <a:custGeom>
            <a:avLst/>
            <a:gdLst/>
            <a:ahLst/>
            <a:cxnLst/>
            <a:rect r="r" b="b" t="t" l="l"/>
            <a:pathLst>
              <a:path h="7864009" w="9104496">
                <a:moveTo>
                  <a:pt x="0" y="0"/>
                </a:moveTo>
                <a:lnTo>
                  <a:pt x="9104496" y="0"/>
                </a:lnTo>
                <a:lnTo>
                  <a:pt x="9104496" y="7864009"/>
                </a:lnTo>
                <a:lnTo>
                  <a:pt x="0" y="78640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64935" y="2422991"/>
            <a:ext cx="6481227" cy="1143409"/>
            <a:chOff x="0" y="0"/>
            <a:chExt cx="2515181" cy="4437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15181" cy="443725"/>
            </a:xfrm>
            <a:custGeom>
              <a:avLst/>
              <a:gdLst/>
              <a:ahLst/>
              <a:cxnLst/>
              <a:rect r="r" b="b" t="t" l="l"/>
              <a:pathLst>
                <a:path h="443725" w="2515181">
                  <a:moveTo>
                    <a:pt x="101534" y="0"/>
                  </a:moveTo>
                  <a:lnTo>
                    <a:pt x="2413648" y="0"/>
                  </a:lnTo>
                  <a:cubicBezTo>
                    <a:pt x="2440576" y="0"/>
                    <a:pt x="2466402" y="10697"/>
                    <a:pt x="2485443" y="29739"/>
                  </a:cubicBezTo>
                  <a:cubicBezTo>
                    <a:pt x="2504484" y="48780"/>
                    <a:pt x="2515181" y="74605"/>
                    <a:pt x="2515181" y="101534"/>
                  </a:cubicBezTo>
                  <a:lnTo>
                    <a:pt x="2515181" y="342191"/>
                  </a:lnTo>
                  <a:cubicBezTo>
                    <a:pt x="2515181" y="398267"/>
                    <a:pt x="2469723" y="443725"/>
                    <a:pt x="2413648" y="443725"/>
                  </a:cubicBezTo>
                  <a:lnTo>
                    <a:pt x="101534" y="443725"/>
                  </a:lnTo>
                  <a:cubicBezTo>
                    <a:pt x="74605" y="443725"/>
                    <a:pt x="48780" y="433027"/>
                    <a:pt x="29739" y="413986"/>
                  </a:cubicBezTo>
                  <a:cubicBezTo>
                    <a:pt x="10697" y="394945"/>
                    <a:pt x="0" y="369119"/>
                    <a:pt x="0" y="342191"/>
                  </a:cubicBezTo>
                  <a:lnTo>
                    <a:pt x="0" y="101534"/>
                  </a:lnTo>
                  <a:cubicBezTo>
                    <a:pt x="0" y="74605"/>
                    <a:pt x="10697" y="48780"/>
                    <a:pt x="29739" y="29739"/>
                  </a:cubicBezTo>
                  <a:cubicBezTo>
                    <a:pt x="48780" y="10697"/>
                    <a:pt x="74605" y="0"/>
                    <a:pt x="101534" y="0"/>
                  </a:cubicBezTo>
                  <a:close/>
                </a:path>
              </a:pathLst>
            </a:custGeom>
            <a:solidFill>
              <a:srgbClr val="DBD3FC">
                <a:alpha val="24706"/>
              </a:srgbClr>
            </a:solidFill>
            <a:ln w="57150" cap="rnd">
              <a:solidFill>
                <a:srgbClr val="605BD4">
                  <a:alpha val="24706"/>
                </a:srgbClr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515181" cy="49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289811" y="5740515"/>
            <a:ext cx="6481227" cy="1143409"/>
            <a:chOff x="0" y="0"/>
            <a:chExt cx="2515181" cy="4437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515181" cy="443725"/>
            </a:xfrm>
            <a:custGeom>
              <a:avLst/>
              <a:gdLst/>
              <a:ahLst/>
              <a:cxnLst/>
              <a:rect r="r" b="b" t="t" l="l"/>
              <a:pathLst>
                <a:path h="443725" w="2515181">
                  <a:moveTo>
                    <a:pt x="101534" y="0"/>
                  </a:moveTo>
                  <a:lnTo>
                    <a:pt x="2413648" y="0"/>
                  </a:lnTo>
                  <a:cubicBezTo>
                    <a:pt x="2440576" y="0"/>
                    <a:pt x="2466402" y="10697"/>
                    <a:pt x="2485443" y="29739"/>
                  </a:cubicBezTo>
                  <a:cubicBezTo>
                    <a:pt x="2504484" y="48780"/>
                    <a:pt x="2515181" y="74605"/>
                    <a:pt x="2515181" y="101534"/>
                  </a:cubicBezTo>
                  <a:lnTo>
                    <a:pt x="2515181" y="342191"/>
                  </a:lnTo>
                  <a:cubicBezTo>
                    <a:pt x="2515181" y="398267"/>
                    <a:pt x="2469723" y="443725"/>
                    <a:pt x="2413648" y="443725"/>
                  </a:cubicBezTo>
                  <a:lnTo>
                    <a:pt x="101534" y="443725"/>
                  </a:lnTo>
                  <a:cubicBezTo>
                    <a:pt x="74605" y="443725"/>
                    <a:pt x="48780" y="433027"/>
                    <a:pt x="29739" y="413986"/>
                  </a:cubicBezTo>
                  <a:cubicBezTo>
                    <a:pt x="10697" y="394945"/>
                    <a:pt x="0" y="369119"/>
                    <a:pt x="0" y="342191"/>
                  </a:cubicBezTo>
                  <a:lnTo>
                    <a:pt x="0" y="101534"/>
                  </a:lnTo>
                  <a:cubicBezTo>
                    <a:pt x="0" y="74605"/>
                    <a:pt x="10697" y="48780"/>
                    <a:pt x="29739" y="29739"/>
                  </a:cubicBezTo>
                  <a:cubicBezTo>
                    <a:pt x="48780" y="10697"/>
                    <a:pt x="74605" y="0"/>
                    <a:pt x="101534" y="0"/>
                  </a:cubicBezTo>
                  <a:close/>
                </a:path>
              </a:pathLst>
            </a:custGeom>
            <a:solidFill>
              <a:srgbClr val="DBD3FC">
                <a:alpha val="24706"/>
              </a:srgbClr>
            </a:solidFill>
            <a:ln w="57150" cap="rnd">
              <a:solidFill>
                <a:srgbClr val="605BD4">
                  <a:alpha val="24706"/>
                </a:srgbClr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515181" cy="49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09117" y="3962571"/>
            <a:ext cx="6488035" cy="1143409"/>
            <a:chOff x="0" y="0"/>
            <a:chExt cx="2517823" cy="4437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517823" cy="443725"/>
            </a:xfrm>
            <a:custGeom>
              <a:avLst/>
              <a:gdLst/>
              <a:ahLst/>
              <a:cxnLst/>
              <a:rect r="r" b="b" t="t" l="l"/>
              <a:pathLst>
                <a:path h="443725" w="2517823">
                  <a:moveTo>
                    <a:pt x="101427" y="0"/>
                  </a:moveTo>
                  <a:lnTo>
                    <a:pt x="2416396" y="0"/>
                  </a:lnTo>
                  <a:cubicBezTo>
                    <a:pt x="2443296" y="0"/>
                    <a:pt x="2469095" y="10686"/>
                    <a:pt x="2488116" y="29707"/>
                  </a:cubicBezTo>
                  <a:cubicBezTo>
                    <a:pt x="2507137" y="48729"/>
                    <a:pt x="2517823" y="74527"/>
                    <a:pt x="2517823" y="101427"/>
                  </a:cubicBezTo>
                  <a:lnTo>
                    <a:pt x="2517823" y="342298"/>
                  </a:lnTo>
                  <a:cubicBezTo>
                    <a:pt x="2517823" y="398314"/>
                    <a:pt x="2472413" y="443725"/>
                    <a:pt x="2416396" y="443725"/>
                  </a:cubicBezTo>
                  <a:lnTo>
                    <a:pt x="101427" y="443725"/>
                  </a:lnTo>
                  <a:cubicBezTo>
                    <a:pt x="74527" y="443725"/>
                    <a:pt x="48729" y="433039"/>
                    <a:pt x="29707" y="414017"/>
                  </a:cubicBezTo>
                  <a:cubicBezTo>
                    <a:pt x="10686" y="394996"/>
                    <a:pt x="0" y="369198"/>
                    <a:pt x="0" y="342298"/>
                  </a:cubicBezTo>
                  <a:lnTo>
                    <a:pt x="0" y="101427"/>
                  </a:lnTo>
                  <a:cubicBezTo>
                    <a:pt x="0" y="74527"/>
                    <a:pt x="10686" y="48729"/>
                    <a:pt x="29707" y="29707"/>
                  </a:cubicBezTo>
                  <a:cubicBezTo>
                    <a:pt x="48729" y="10686"/>
                    <a:pt x="74527" y="0"/>
                    <a:pt x="101427" y="0"/>
                  </a:cubicBezTo>
                  <a:close/>
                </a:path>
              </a:pathLst>
            </a:custGeom>
            <a:solidFill>
              <a:srgbClr val="DBD3FC">
                <a:alpha val="24706"/>
              </a:srgbClr>
            </a:solidFill>
            <a:ln w="57150" cap="rnd">
              <a:solidFill>
                <a:srgbClr val="605BD4">
                  <a:alpha val="24706"/>
                </a:srgbClr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517823" cy="49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264935" y="7322994"/>
            <a:ext cx="6481227" cy="1143409"/>
            <a:chOff x="0" y="0"/>
            <a:chExt cx="2515181" cy="4437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515181" cy="443725"/>
            </a:xfrm>
            <a:custGeom>
              <a:avLst/>
              <a:gdLst/>
              <a:ahLst/>
              <a:cxnLst/>
              <a:rect r="r" b="b" t="t" l="l"/>
              <a:pathLst>
                <a:path h="443725" w="2515181">
                  <a:moveTo>
                    <a:pt x="101534" y="0"/>
                  </a:moveTo>
                  <a:lnTo>
                    <a:pt x="2413648" y="0"/>
                  </a:lnTo>
                  <a:cubicBezTo>
                    <a:pt x="2440576" y="0"/>
                    <a:pt x="2466402" y="10697"/>
                    <a:pt x="2485443" y="29739"/>
                  </a:cubicBezTo>
                  <a:cubicBezTo>
                    <a:pt x="2504484" y="48780"/>
                    <a:pt x="2515181" y="74605"/>
                    <a:pt x="2515181" y="101534"/>
                  </a:cubicBezTo>
                  <a:lnTo>
                    <a:pt x="2515181" y="342191"/>
                  </a:lnTo>
                  <a:cubicBezTo>
                    <a:pt x="2515181" y="398267"/>
                    <a:pt x="2469723" y="443725"/>
                    <a:pt x="2413648" y="443725"/>
                  </a:cubicBezTo>
                  <a:lnTo>
                    <a:pt x="101534" y="443725"/>
                  </a:lnTo>
                  <a:cubicBezTo>
                    <a:pt x="74605" y="443725"/>
                    <a:pt x="48780" y="433027"/>
                    <a:pt x="29739" y="413986"/>
                  </a:cubicBezTo>
                  <a:cubicBezTo>
                    <a:pt x="10697" y="394945"/>
                    <a:pt x="0" y="369119"/>
                    <a:pt x="0" y="342191"/>
                  </a:cubicBezTo>
                  <a:lnTo>
                    <a:pt x="0" y="101534"/>
                  </a:lnTo>
                  <a:cubicBezTo>
                    <a:pt x="0" y="74605"/>
                    <a:pt x="10697" y="48780"/>
                    <a:pt x="29739" y="29739"/>
                  </a:cubicBezTo>
                  <a:cubicBezTo>
                    <a:pt x="48780" y="10697"/>
                    <a:pt x="74605" y="0"/>
                    <a:pt x="101534" y="0"/>
                  </a:cubicBezTo>
                  <a:close/>
                </a:path>
              </a:pathLst>
            </a:custGeom>
            <a:solidFill>
              <a:srgbClr val="DBD3FC">
                <a:alpha val="24706"/>
              </a:srgbClr>
            </a:solidFill>
            <a:ln w="57150" cap="rnd">
              <a:solidFill>
                <a:srgbClr val="605BD4">
                  <a:alpha val="24706"/>
                </a:srgbClr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2515181" cy="49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730463" y="2629209"/>
            <a:ext cx="5645343" cy="720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0"/>
              </a:lnSpc>
            </a:pPr>
            <a:r>
              <a:rPr lang="en-US" sz="140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최근 10년 간의 기후변화와</a:t>
            </a:r>
            <a:r>
              <a:rPr lang="en-US" sz="140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관련된 데이터 (최고기온, 최저기온, 강수량, 미세먼지 농도, 폭염 일 수 등)와 월별 질병 발생률 사이의 상관성을 </a:t>
            </a:r>
          </a:p>
          <a:p>
            <a:pPr algn="ctr" marL="0" indent="0" lvl="0">
              <a:lnSpc>
                <a:spcPts val="1970"/>
              </a:lnSpc>
              <a:spcBef>
                <a:spcPct val="0"/>
              </a:spcBef>
            </a:pPr>
            <a:r>
              <a:rPr lang="en-US" sz="1407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선형 다중 회귀</a:t>
            </a:r>
            <a:r>
              <a:rPr lang="en-US" sz="1407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이용하여 분석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73822" y="4292007"/>
            <a:ext cx="6046986" cy="474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0"/>
              </a:lnSpc>
            </a:pPr>
            <a:r>
              <a:rPr lang="en-US" sz="1407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R-squared</a:t>
            </a:r>
            <a:r>
              <a:rPr lang="en-US" sz="1407">
                <a:solidFill>
                  <a:srgbClr val="0D0E1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통해 예측 모델이 얼마나 독립 변수를 잘 반영하는지 측정</a:t>
            </a:r>
          </a:p>
          <a:p>
            <a:pPr algn="ctr" marL="0" indent="0" lvl="0">
              <a:lnSpc>
                <a:spcPts val="1970"/>
              </a:lnSpc>
              <a:spcBef>
                <a:spcPct val="0"/>
              </a:spcBef>
            </a:pPr>
            <a:r>
              <a:rPr lang="en-US" sz="1407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p-value</a:t>
            </a:r>
            <a:r>
              <a:rPr lang="en-US" sz="1407">
                <a:solidFill>
                  <a:srgbClr val="0D0E1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통해 얼마나 구한 모델이 의미 있는 모델인지 판단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57617" y="5942308"/>
            <a:ext cx="5391033" cy="720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0"/>
              </a:lnSpc>
            </a:pPr>
            <a:r>
              <a:rPr lang="en-US" sz="1407">
                <a:solidFill>
                  <a:srgbClr val="0D0E1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기후 변화와 상관성이 있는 질병 리스트를 확립하고,</a:t>
            </a:r>
          </a:p>
          <a:p>
            <a:pPr algn="ctr">
              <a:lnSpc>
                <a:spcPts val="1970"/>
              </a:lnSpc>
            </a:pPr>
            <a:r>
              <a:rPr lang="en-US" sz="1407">
                <a:solidFill>
                  <a:srgbClr val="0D0E1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해당 질병과 연관된 기후 변화 요소의 임계값(경계값)을 </a:t>
            </a:r>
          </a:p>
          <a:p>
            <a:pPr algn="ctr">
              <a:lnSpc>
                <a:spcPts val="1970"/>
              </a:lnSpc>
              <a:spcBef>
                <a:spcPct val="0"/>
              </a:spcBef>
            </a:pPr>
            <a:r>
              <a:rPr lang="en-US" sz="1407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Decision Tree</a:t>
            </a:r>
            <a:r>
              <a:rPr lang="en-US" sz="1407">
                <a:solidFill>
                  <a:srgbClr val="0D0E1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이용하여 규명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850507" y="5163370"/>
            <a:ext cx="4770302" cy="18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5"/>
              </a:lnSpc>
              <a:spcBef>
                <a:spcPct val="0"/>
              </a:spcBef>
            </a:pPr>
            <a:r>
              <a:rPr lang="en-US" sz="1132">
                <a:solidFill>
                  <a:srgbClr val="737373"/>
                </a:solidFill>
                <a:latin typeface="Garet"/>
                <a:ea typeface="Garet"/>
                <a:cs typeface="Garet"/>
                <a:sym typeface="Garet"/>
              </a:rPr>
              <a:t>*P-VALUE(유의 수준)가 </a:t>
            </a:r>
            <a:r>
              <a:rPr lang="en-US" sz="1132">
                <a:solidFill>
                  <a:srgbClr val="737373"/>
                </a:solidFill>
                <a:latin typeface="Garet"/>
                <a:ea typeface="Garet"/>
                <a:cs typeface="Garet"/>
                <a:sym typeface="Garet"/>
              </a:rPr>
              <a:t> 낮을 수록 신뢰할 수 있는 예측 결과임을 보여줌.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01798" y="7650974"/>
            <a:ext cx="5391033" cy="46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0"/>
              </a:lnSpc>
            </a:pPr>
            <a:r>
              <a:rPr lang="en-US" sz="1407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k-fold 교차 검증</a:t>
            </a:r>
            <a:r>
              <a:rPr lang="en-US" sz="1407">
                <a:solidFill>
                  <a:srgbClr val="0D0E1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통해 모델의 일반화 성능을 평가</a:t>
            </a:r>
          </a:p>
          <a:p>
            <a:pPr algn="ctr">
              <a:lnSpc>
                <a:spcPts val="1970"/>
              </a:lnSpc>
              <a:spcBef>
                <a:spcPct val="0"/>
              </a:spcBef>
            </a:pPr>
            <a:r>
              <a:rPr lang="en-US" sz="1407">
                <a:solidFill>
                  <a:srgbClr val="0D0E1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규명된 임계값의 신뢰성을 검증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478940" y="8938307"/>
            <a:ext cx="4102969" cy="1069859"/>
            <a:chOff x="0" y="0"/>
            <a:chExt cx="1890398" cy="49292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90398" cy="492926"/>
            </a:xfrm>
            <a:custGeom>
              <a:avLst/>
              <a:gdLst/>
              <a:ahLst/>
              <a:cxnLst/>
              <a:rect r="r" b="b" t="t" l="l"/>
              <a:pathLst>
                <a:path h="492926" w="1890398">
                  <a:moveTo>
                    <a:pt x="160387" y="0"/>
                  </a:moveTo>
                  <a:lnTo>
                    <a:pt x="1730011" y="0"/>
                  </a:lnTo>
                  <a:cubicBezTo>
                    <a:pt x="1772548" y="0"/>
                    <a:pt x="1813343" y="16898"/>
                    <a:pt x="1843422" y="46976"/>
                  </a:cubicBezTo>
                  <a:cubicBezTo>
                    <a:pt x="1873500" y="77055"/>
                    <a:pt x="1890398" y="117850"/>
                    <a:pt x="1890398" y="160387"/>
                  </a:cubicBezTo>
                  <a:lnTo>
                    <a:pt x="1890398" y="332539"/>
                  </a:lnTo>
                  <a:cubicBezTo>
                    <a:pt x="1890398" y="421118"/>
                    <a:pt x="1818590" y="492926"/>
                    <a:pt x="1730011" y="492926"/>
                  </a:cubicBezTo>
                  <a:lnTo>
                    <a:pt x="160387" y="492926"/>
                  </a:lnTo>
                  <a:cubicBezTo>
                    <a:pt x="71808" y="492926"/>
                    <a:pt x="0" y="421118"/>
                    <a:pt x="0" y="332539"/>
                  </a:cubicBezTo>
                  <a:lnTo>
                    <a:pt x="0" y="160387"/>
                  </a:lnTo>
                  <a:cubicBezTo>
                    <a:pt x="0" y="71808"/>
                    <a:pt x="71808" y="0"/>
                    <a:pt x="160387" y="0"/>
                  </a:cubicBezTo>
                  <a:close/>
                </a:path>
              </a:pathLst>
            </a:custGeom>
            <a:solidFill>
              <a:srgbClr val="DBD3FC">
                <a:alpha val="24706"/>
              </a:srgbClr>
            </a:solidFill>
            <a:ln w="57150" cap="rnd">
              <a:solidFill>
                <a:srgbClr val="605BD4">
                  <a:alpha val="24706"/>
                </a:srgbClr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890398" cy="5405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C3C4FA">
                      <a:alpha val="24706"/>
                    </a:srgbClr>
                  </a:solidFill>
                  <a:latin typeface="Garet Bold"/>
                  <a:ea typeface="Garet Bold"/>
                  <a:cs typeface="Garet Bold"/>
                  <a:sym typeface="Garet Bold"/>
                </a:rPr>
                <a:t> 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410514" y="1791265"/>
            <a:ext cx="8920964" cy="42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73737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[ 1. 환경 오염과 기후 변화에 따른 미취학 아동 질병 예측 ]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272730" y="952500"/>
            <a:ext cx="560040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주요 기능 및 핵심 기술(1)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806282" y="505291"/>
            <a:ext cx="167640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605BD4">
                    <a:alpha val="69804"/>
                  </a:srgbClr>
                </a:solidFill>
                <a:latin typeface="Garet Bold"/>
                <a:ea typeface="Garet Bold"/>
                <a:cs typeface="Garet Bold"/>
                <a:sym typeface="Garet Bold"/>
              </a:rPr>
              <a:t>05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551411" y="9108007"/>
            <a:ext cx="2003447" cy="692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미취학 아동 질병 예측 모델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808854" y="5249469"/>
            <a:ext cx="3450446" cy="1126459"/>
            <a:chOff x="0" y="0"/>
            <a:chExt cx="1105086" cy="3607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05087" cy="360775"/>
            </a:xfrm>
            <a:custGeom>
              <a:avLst/>
              <a:gdLst/>
              <a:ahLst/>
              <a:cxnLst/>
              <a:rect r="r" b="b" t="t" l="l"/>
              <a:pathLst>
                <a:path h="360775" w="1105087">
                  <a:moveTo>
                    <a:pt x="180387" y="0"/>
                  </a:moveTo>
                  <a:lnTo>
                    <a:pt x="924699" y="0"/>
                  </a:lnTo>
                  <a:cubicBezTo>
                    <a:pt x="1024324" y="0"/>
                    <a:pt x="1105087" y="80762"/>
                    <a:pt x="1105087" y="180387"/>
                  </a:cubicBezTo>
                  <a:lnTo>
                    <a:pt x="1105087" y="180387"/>
                  </a:lnTo>
                  <a:cubicBezTo>
                    <a:pt x="1105087" y="228229"/>
                    <a:pt x="1086081" y="274111"/>
                    <a:pt x="1052252" y="307941"/>
                  </a:cubicBezTo>
                  <a:cubicBezTo>
                    <a:pt x="1018423" y="341770"/>
                    <a:pt x="972541" y="360775"/>
                    <a:pt x="924699" y="360775"/>
                  </a:cubicBezTo>
                  <a:lnTo>
                    <a:pt x="180387" y="360775"/>
                  </a:lnTo>
                  <a:cubicBezTo>
                    <a:pt x="132546" y="360775"/>
                    <a:pt x="86663" y="341770"/>
                    <a:pt x="52834" y="307941"/>
                  </a:cubicBezTo>
                  <a:cubicBezTo>
                    <a:pt x="19005" y="274111"/>
                    <a:pt x="0" y="228229"/>
                    <a:pt x="0" y="180387"/>
                  </a:cubicBezTo>
                  <a:lnTo>
                    <a:pt x="0" y="180387"/>
                  </a:lnTo>
                  <a:cubicBezTo>
                    <a:pt x="0" y="132546"/>
                    <a:pt x="19005" y="86663"/>
                    <a:pt x="52834" y="52834"/>
                  </a:cubicBezTo>
                  <a:cubicBezTo>
                    <a:pt x="86663" y="19005"/>
                    <a:pt x="132546" y="0"/>
                    <a:pt x="180387" y="0"/>
                  </a:cubicBezTo>
                  <a:close/>
                </a:path>
              </a:pathLst>
            </a:custGeom>
            <a:solidFill>
              <a:srgbClr val="C1B2FB">
                <a:alpha val="40000"/>
              </a:srgbClr>
            </a:solidFill>
            <a:ln w="38100" cap="rnd">
              <a:solidFill>
                <a:srgbClr val="605BD4">
                  <a:alpha val="40000"/>
                </a:srgbClr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05086" cy="408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78177" y="3259730"/>
            <a:ext cx="7974388" cy="1385456"/>
            <a:chOff x="0" y="0"/>
            <a:chExt cx="2553985" cy="443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53985" cy="443725"/>
            </a:xfrm>
            <a:custGeom>
              <a:avLst/>
              <a:gdLst/>
              <a:ahLst/>
              <a:cxnLst/>
              <a:rect r="r" b="b" t="t" l="l"/>
              <a:pathLst>
                <a:path h="443725" w="2553985">
                  <a:moveTo>
                    <a:pt x="82522" y="0"/>
                  </a:moveTo>
                  <a:lnTo>
                    <a:pt x="2471463" y="0"/>
                  </a:lnTo>
                  <a:cubicBezTo>
                    <a:pt x="2493350" y="0"/>
                    <a:pt x="2514339" y="8694"/>
                    <a:pt x="2529815" y="24170"/>
                  </a:cubicBezTo>
                  <a:cubicBezTo>
                    <a:pt x="2545291" y="39646"/>
                    <a:pt x="2553985" y="60636"/>
                    <a:pt x="2553985" y="82522"/>
                  </a:cubicBezTo>
                  <a:lnTo>
                    <a:pt x="2553985" y="361203"/>
                  </a:lnTo>
                  <a:cubicBezTo>
                    <a:pt x="2553985" y="383089"/>
                    <a:pt x="2545291" y="404079"/>
                    <a:pt x="2529815" y="419555"/>
                  </a:cubicBezTo>
                  <a:cubicBezTo>
                    <a:pt x="2514339" y="435030"/>
                    <a:pt x="2493350" y="443725"/>
                    <a:pt x="2471463" y="443725"/>
                  </a:cubicBezTo>
                  <a:lnTo>
                    <a:pt x="82522" y="443725"/>
                  </a:lnTo>
                  <a:cubicBezTo>
                    <a:pt x="60636" y="443725"/>
                    <a:pt x="39646" y="435030"/>
                    <a:pt x="24170" y="419555"/>
                  </a:cubicBezTo>
                  <a:cubicBezTo>
                    <a:pt x="8694" y="404079"/>
                    <a:pt x="0" y="383089"/>
                    <a:pt x="0" y="361203"/>
                  </a:cubicBezTo>
                  <a:lnTo>
                    <a:pt x="0" y="82522"/>
                  </a:lnTo>
                  <a:cubicBezTo>
                    <a:pt x="0" y="60636"/>
                    <a:pt x="8694" y="39646"/>
                    <a:pt x="24170" y="24170"/>
                  </a:cubicBezTo>
                  <a:cubicBezTo>
                    <a:pt x="39646" y="8694"/>
                    <a:pt x="60636" y="0"/>
                    <a:pt x="82522" y="0"/>
                  </a:cubicBezTo>
                  <a:close/>
                </a:path>
              </a:pathLst>
            </a:custGeom>
            <a:solidFill>
              <a:srgbClr val="DBD3FC">
                <a:alpha val="24706"/>
              </a:srgbClr>
            </a:solidFill>
            <a:ln w="57150" cap="rnd">
              <a:solidFill>
                <a:srgbClr val="605BD4">
                  <a:alpha val="24706"/>
                </a:srgbClr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553985" cy="49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4778177" y="7386266"/>
            <a:ext cx="8058209" cy="1385456"/>
            <a:chOff x="0" y="0"/>
            <a:chExt cx="2580831" cy="4437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580831" cy="443725"/>
            </a:xfrm>
            <a:custGeom>
              <a:avLst/>
              <a:gdLst/>
              <a:ahLst/>
              <a:cxnLst/>
              <a:rect r="r" b="b" t="t" l="l"/>
              <a:pathLst>
                <a:path h="443725" w="2580831">
                  <a:moveTo>
                    <a:pt x="81664" y="0"/>
                  </a:moveTo>
                  <a:lnTo>
                    <a:pt x="2499167" y="0"/>
                  </a:lnTo>
                  <a:cubicBezTo>
                    <a:pt x="2520826" y="0"/>
                    <a:pt x="2541597" y="8604"/>
                    <a:pt x="2556912" y="23919"/>
                  </a:cubicBezTo>
                  <a:cubicBezTo>
                    <a:pt x="2572227" y="39234"/>
                    <a:pt x="2580831" y="60005"/>
                    <a:pt x="2580831" y="81664"/>
                  </a:cubicBezTo>
                  <a:lnTo>
                    <a:pt x="2580831" y="362061"/>
                  </a:lnTo>
                  <a:cubicBezTo>
                    <a:pt x="2580831" y="407163"/>
                    <a:pt x="2544269" y="443725"/>
                    <a:pt x="2499167" y="443725"/>
                  </a:cubicBezTo>
                  <a:lnTo>
                    <a:pt x="81664" y="443725"/>
                  </a:lnTo>
                  <a:cubicBezTo>
                    <a:pt x="36562" y="443725"/>
                    <a:pt x="0" y="407163"/>
                    <a:pt x="0" y="362061"/>
                  </a:cubicBezTo>
                  <a:lnTo>
                    <a:pt x="0" y="81664"/>
                  </a:lnTo>
                  <a:cubicBezTo>
                    <a:pt x="0" y="36562"/>
                    <a:pt x="36562" y="0"/>
                    <a:pt x="81664" y="0"/>
                  </a:cubicBezTo>
                  <a:close/>
                </a:path>
              </a:pathLst>
            </a:custGeom>
            <a:solidFill>
              <a:srgbClr val="DBD3FC">
                <a:alpha val="24706"/>
              </a:srgbClr>
            </a:solidFill>
            <a:ln w="57150" cap="rnd">
              <a:solidFill>
                <a:srgbClr val="605BD4">
                  <a:alpha val="24706"/>
                </a:srgbClr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580831" cy="49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731662" y="3943957"/>
            <a:ext cx="1082251" cy="3879054"/>
            <a:chOff x="0" y="0"/>
            <a:chExt cx="1443002" cy="5172072"/>
          </a:xfrm>
        </p:grpSpPr>
        <p:sp>
          <p:nvSpPr>
            <p:cNvPr name="AutoShape 12" id="12"/>
            <p:cNvSpPr/>
            <p:nvPr/>
          </p:nvSpPr>
          <p:spPr>
            <a:xfrm>
              <a:off x="47483" y="2641819"/>
              <a:ext cx="1395519" cy="0"/>
            </a:xfrm>
            <a:prstGeom prst="line">
              <a:avLst/>
            </a:prstGeom>
            <a:ln cap="flat" w="60175">
              <a:solidFill>
                <a:srgbClr val="ADADB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47483" y="2641819"/>
              <a:ext cx="1395519" cy="0"/>
            </a:xfrm>
            <a:prstGeom prst="line">
              <a:avLst/>
            </a:prstGeom>
            <a:ln cap="flat" w="60175">
              <a:solidFill>
                <a:srgbClr val="ADADB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4" id="14"/>
            <p:cNvSpPr/>
            <p:nvPr/>
          </p:nvSpPr>
          <p:spPr>
            <a:xfrm flipH="true" flipV="true">
              <a:off x="27871" y="11335"/>
              <a:ext cx="1069515" cy="2629806"/>
            </a:xfrm>
            <a:prstGeom prst="line">
              <a:avLst/>
            </a:prstGeom>
            <a:ln cap="flat" w="60175">
              <a:solidFill>
                <a:srgbClr val="ADADB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5" id="15"/>
            <p:cNvSpPr/>
            <p:nvPr/>
          </p:nvSpPr>
          <p:spPr>
            <a:xfrm flipH="true">
              <a:off x="56807" y="2630861"/>
              <a:ext cx="1038103" cy="2529789"/>
            </a:xfrm>
            <a:prstGeom prst="line">
              <a:avLst/>
            </a:prstGeom>
            <a:ln cap="flat" w="60175">
              <a:solidFill>
                <a:srgbClr val="ADADB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4778177" y="5249469"/>
            <a:ext cx="8058209" cy="1385456"/>
            <a:chOff x="0" y="0"/>
            <a:chExt cx="2580831" cy="4437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80831" cy="443725"/>
            </a:xfrm>
            <a:custGeom>
              <a:avLst/>
              <a:gdLst/>
              <a:ahLst/>
              <a:cxnLst/>
              <a:rect r="r" b="b" t="t" l="l"/>
              <a:pathLst>
                <a:path h="443725" w="2580831">
                  <a:moveTo>
                    <a:pt x="81664" y="0"/>
                  </a:moveTo>
                  <a:lnTo>
                    <a:pt x="2499167" y="0"/>
                  </a:lnTo>
                  <a:cubicBezTo>
                    <a:pt x="2520826" y="0"/>
                    <a:pt x="2541597" y="8604"/>
                    <a:pt x="2556912" y="23919"/>
                  </a:cubicBezTo>
                  <a:cubicBezTo>
                    <a:pt x="2572227" y="39234"/>
                    <a:pt x="2580831" y="60005"/>
                    <a:pt x="2580831" y="81664"/>
                  </a:cubicBezTo>
                  <a:lnTo>
                    <a:pt x="2580831" y="362061"/>
                  </a:lnTo>
                  <a:cubicBezTo>
                    <a:pt x="2580831" y="407163"/>
                    <a:pt x="2544269" y="443725"/>
                    <a:pt x="2499167" y="443725"/>
                  </a:cubicBezTo>
                  <a:lnTo>
                    <a:pt x="81664" y="443725"/>
                  </a:lnTo>
                  <a:cubicBezTo>
                    <a:pt x="36562" y="443725"/>
                    <a:pt x="0" y="407163"/>
                    <a:pt x="0" y="362061"/>
                  </a:cubicBezTo>
                  <a:lnTo>
                    <a:pt x="0" y="81664"/>
                  </a:lnTo>
                  <a:cubicBezTo>
                    <a:pt x="0" y="36562"/>
                    <a:pt x="36562" y="0"/>
                    <a:pt x="81664" y="0"/>
                  </a:cubicBezTo>
                  <a:close/>
                </a:path>
              </a:pathLst>
            </a:custGeom>
            <a:solidFill>
              <a:srgbClr val="DBD3FC">
                <a:alpha val="24706"/>
              </a:srgbClr>
            </a:solidFill>
            <a:ln w="57150" cap="rnd">
              <a:solidFill>
                <a:srgbClr val="605BD4">
                  <a:alpha val="24706"/>
                </a:srgbClr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580831" cy="49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3712317" y="3597746"/>
            <a:ext cx="748550" cy="748550"/>
          </a:xfrm>
          <a:custGeom>
            <a:avLst/>
            <a:gdLst/>
            <a:ahLst/>
            <a:cxnLst/>
            <a:rect r="r" b="b" t="t" l="l"/>
            <a:pathLst>
              <a:path h="748550" w="748550">
                <a:moveTo>
                  <a:pt x="0" y="0"/>
                </a:moveTo>
                <a:lnTo>
                  <a:pt x="748550" y="0"/>
                </a:lnTo>
                <a:lnTo>
                  <a:pt x="748550" y="748551"/>
                </a:lnTo>
                <a:lnTo>
                  <a:pt x="0" y="748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712317" y="7733189"/>
            <a:ext cx="857976" cy="799480"/>
          </a:xfrm>
          <a:custGeom>
            <a:avLst/>
            <a:gdLst/>
            <a:ahLst/>
            <a:cxnLst/>
            <a:rect r="r" b="b" t="t" l="l"/>
            <a:pathLst>
              <a:path h="799480" w="857976">
                <a:moveTo>
                  <a:pt x="0" y="0"/>
                </a:moveTo>
                <a:lnTo>
                  <a:pt x="857975" y="0"/>
                </a:lnTo>
                <a:lnTo>
                  <a:pt x="857975" y="799479"/>
                </a:lnTo>
                <a:lnTo>
                  <a:pt x="0" y="799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316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411048" y="2026116"/>
            <a:ext cx="3848252" cy="3172379"/>
          </a:xfrm>
          <a:custGeom>
            <a:avLst/>
            <a:gdLst/>
            <a:ahLst/>
            <a:cxnLst/>
            <a:rect r="r" b="b" t="t" l="l"/>
            <a:pathLst>
              <a:path h="3172379" w="3848252">
                <a:moveTo>
                  <a:pt x="0" y="0"/>
                </a:moveTo>
                <a:lnTo>
                  <a:pt x="3848252" y="0"/>
                </a:lnTo>
                <a:lnTo>
                  <a:pt x="3848252" y="3172379"/>
                </a:lnTo>
                <a:lnTo>
                  <a:pt x="0" y="31723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3532093" y="3292671"/>
            <a:ext cx="746945" cy="722500"/>
          </a:xfrm>
          <a:custGeom>
            <a:avLst/>
            <a:gdLst/>
            <a:ahLst/>
            <a:cxnLst/>
            <a:rect r="r" b="b" t="t" l="l"/>
            <a:pathLst>
              <a:path h="722500" w="746945">
                <a:moveTo>
                  <a:pt x="0" y="0"/>
                </a:moveTo>
                <a:lnTo>
                  <a:pt x="746945" y="0"/>
                </a:lnTo>
                <a:lnTo>
                  <a:pt x="746945" y="722500"/>
                </a:lnTo>
                <a:lnTo>
                  <a:pt x="0" y="722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718261">
            <a:off x="16057713" y="2837003"/>
            <a:ext cx="791915" cy="765998"/>
          </a:xfrm>
          <a:custGeom>
            <a:avLst/>
            <a:gdLst/>
            <a:ahLst/>
            <a:cxnLst/>
            <a:rect r="r" b="b" t="t" l="l"/>
            <a:pathLst>
              <a:path h="765998" w="791915">
                <a:moveTo>
                  <a:pt x="0" y="0"/>
                </a:moveTo>
                <a:lnTo>
                  <a:pt x="791915" y="0"/>
                </a:lnTo>
                <a:lnTo>
                  <a:pt x="791915" y="765997"/>
                </a:lnTo>
                <a:lnTo>
                  <a:pt x="0" y="76599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8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301774" y="4232063"/>
            <a:ext cx="746945" cy="722500"/>
          </a:xfrm>
          <a:custGeom>
            <a:avLst/>
            <a:gdLst/>
            <a:ahLst/>
            <a:cxnLst/>
            <a:rect r="r" b="b" t="t" l="l"/>
            <a:pathLst>
              <a:path h="722500" w="746945">
                <a:moveTo>
                  <a:pt x="0" y="0"/>
                </a:moveTo>
                <a:lnTo>
                  <a:pt x="746945" y="0"/>
                </a:lnTo>
                <a:lnTo>
                  <a:pt x="746945" y="722500"/>
                </a:lnTo>
                <a:lnTo>
                  <a:pt x="0" y="7225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768527" y="5689664"/>
            <a:ext cx="707847" cy="707847"/>
          </a:xfrm>
          <a:custGeom>
            <a:avLst/>
            <a:gdLst/>
            <a:ahLst/>
            <a:cxnLst/>
            <a:rect r="r" b="b" t="t" l="l"/>
            <a:pathLst>
              <a:path h="707847" w="707847">
                <a:moveTo>
                  <a:pt x="0" y="0"/>
                </a:moveTo>
                <a:lnTo>
                  <a:pt x="707847" y="0"/>
                </a:lnTo>
                <a:lnTo>
                  <a:pt x="707847" y="707847"/>
                </a:lnTo>
                <a:lnTo>
                  <a:pt x="0" y="70784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6272730" y="952500"/>
            <a:ext cx="560040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주요 기능 및 핵심 기술(2)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794539" y="1791166"/>
            <a:ext cx="469892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73737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[ 2. 미취학 아동 질병 발생률 예측 ]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06282" y="505291"/>
            <a:ext cx="170691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605BD4">
                    <a:alpha val="69804"/>
                  </a:srgbClr>
                </a:solidFill>
                <a:latin typeface="Garet Bold"/>
                <a:ea typeface="Garet Bold"/>
                <a:cs typeface="Garet Bold"/>
                <a:sym typeface="Garet Bold"/>
              </a:rPr>
              <a:t>06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4162901" y="5464720"/>
            <a:ext cx="2742352" cy="65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7"/>
              </a:lnSpc>
            </a:pPr>
            <a:r>
              <a:rPr lang="en-US" sz="1891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예측 모델 개발 </a:t>
            </a:r>
          </a:p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1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및 시각화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5345172" y="5653399"/>
            <a:ext cx="6840398" cy="580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8"/>
              </a:lnSpc>
              <a:spcBef>
                <a:spcPct val="0"/>
              </a:spcBef>
            </a:pPr>
            <a:r>
              <a:rPr lang="en-US" sz="170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파라미터로 설정된 온도와 습도의 경계 값을 가중치로 반영해 기후가 질병에 미치는 영향을 지역별로 비교 분석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295648" y="7774217"/>
            <a:ext cx="7327065" cy="580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8"/>
              </a:lnSpc>
            </a:pPr>
            <a:r>
              <a:rPr lang="en-US" sz="1705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R-squared</a:t>
            </a:r>
            <a:r>
              <a:rPr lang="en-US" sz="1705">
                <a:solidFill>
                  <a:srgbClr val="0D0E1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통해 예측 모델이 얼마나 독립 변수를 잘 반영하는지 측정</a:t>
            </a:r>
          </a:p>
          <a:p>
            <a:pPr algn="ctr" marL="0" indent="0" lvl="0">
              <a:lnSpc>
                <a:spcPts val="2388"/>
              </a:lnSpc>
              <a:spcBef>
                <a:spcPct val="0"/>
              </a:spcBef>
            </a:pPr>
            <a:r>
              <a:rPr lang="en-US" sz="1705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p-value</a:t>
            </a:r>
            <a:r>
              <a:rPr lang="en-US" sz="1705">
                <a:solidFill>
                  <a:srgbClr val="0D0E1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통해 얼마나 구한 모델이 의미 있는 모델인지 판단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842592" y="8809822"/>
            <a:ext cx="5780121" cy="237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0"/>
              </a:lnSpc>
              <a:spcBef>
                <a:spcPct val="0"/>
              </a:spcBef>
            </a:pPr>
            <a:r>
              <a:rPr lang="en-US" sz="1372">
                <a:solidFill>
                  <a:srgbClr val="737373"/>
                </a:solidFill>
                <a:latin typeface="Garet"/>
                <a:ea typeface="Garet"/>
                <a:cs typeface="Garet"/>
                <a:sym typeface="Garet"/>
              </a:rPr>
              <a:t>*P-VALUE(유의 수준)가 </a:t>
            </a:r>
            <a:r>
              <a:rPr lang="en-US" sz="1372">
                <a:solidFill>
                  <a:srgbClr val="737373"/>
                </a:solidFill>
                <a:latin typeface="Garet"/>
                <a:ea typeface="Garet"/>
                <a:cs typeface="Garet"/>
                <a:sym typeface="Garet"/>
              </a:rPr>
              <a:t> 낮을 수록 신뢰할 수 있는 예측 결과임을 보여줌.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045225" y="5643874"/>
            <a:ext cx="2742352" cy="65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7"/>
              </a:lnSpc>
            </a:pPr>
            <a:r>
              <a:rPr lang="en-US" sz="1891">
                <a:solidFill>
                  <a:srgbClr val="4D4D4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온도와 습도의 경계 값</a:t>
            </a:r>
          </a:p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1">
                <a:solidFill>
                  <a:srgbClr val="4D4D4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가중치 조정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45225" y="7803961"/>
            <a:ext cx="2637577" cy="657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7"/>
              </a:lnSpc>
            </a:pPr>
            <a:r>
              <a:rPr lang="en-US" sz="1891">
                <a:solidFill>
                  <a:srgbClr val="4D4D4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성능 지표를 통한</a:t>
            </a:r>
          </a:p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1">
                <a:solidFill>
                  <a:srgbClr val="4D4D4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모델 검증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931263" y="3651296"/>
            <a:ext cx="7589767" cy="57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88"/>
              </a:lnSpc>
              <a:spcBef>
                <a:spcPct val="0"/>
              </a:spcBef>
            </a:pPr>
            <a:r>
              <a:rPr lang="en-US" sz="170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지역별 </a:t>
            </a:r>
            <a:r>
              <a:rPr lang="en-US" sz="1705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기후 데이터</a:t>
            </a:r>
            <a:r>
              <a:rPr lang="en-US" sz="170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(온도, 습도)와 아동 관련 데이터(미취학 아동 수, 소아과 수, 개학 유무 등)를 바탕으로 </a:t>
            </a:r>
            <a:r>
              <a:rPr lang="en-US" sz="1705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선형 다중 회귀 모델</a:t>
            </a:r>
            <a:r>
              <a:rPr lang="en-US" sz="1705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개발하여, 아동의 </a:t>
            </a:r>
            <a:r>
              <a:rPr lang="en-US" sz="1705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질병 발생률을 예측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45225" y="3603887"/>
            <a:ext cx="2742352" cy="657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7"/>
              </a:lnSpc>
            </a:pPr>
            <a:r>
              <a:rPr lang="en-US" sz="1891">
                <a:solidFill>
                  <a:srgbClr val="4D4D4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지역별 미취학 아동 </a:t>
            </a:r>
          </a:p>
          <a:p>
            <a:pPr algn="ctr" marL="0" indent="0" lvl="0">
              <a:lnSpc>
                <a:spcPts val="2647"/>
              </a:lnSpc>
              <a:spcBef>
                <a:spcPct val="0"/>
              </a:spcBef>
            </a:pPr>
            <a:r>
              <a:rPr lang="en-US" sz="1891">
                <a:solidFill>
                  <a:srgbClr val="4D4D4D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질병 발생률 예측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817754" y="3250795"/>
            <a:ext cx="346108" cy="25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+35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5718652" y="4203488"/>
            <a:ext cx="314027" cy="25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+41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681781" y="2799122"/>
            <a:ext cx="210344" cy="257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-4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713902" y="4683222"/>
            <a:ext cx="5780121" cy="237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20"/>
              </a:lnSpc>
              <a:spcBef>
                <a:spcPct val="0"/>
              </a:spcBef>
            </a:pPr>
            <a:r>
              <a:rPr lang="en-US" sz="1372">
                <a:solidFill>
                  <a:srgbClr val="737373"/>
                </a:solidFill>
                <a:latin typeface="Garet"/>
                <a:ea typeface="Garet"/>
                <a:cs typeface="Garet"/>
                <a:sym typeface="Garet"/>
              </a:rPr>
              <a:t>*질병률 예측: 각 지역에서 특정 기간에 발생할 질병 수/특정 기간의 인구수*100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60470" y="3132116"/>
            <a:ext cx="7116198" cy="5198916"/>
            <a:chOff x="0" y="0"/>
            <a:chExt cx="1874225" cy="136926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74225" cy="1369262"/>
            </a:xfrm>
            <a:custGeom>
              <a:avLst/>
              <a:gdLst/>
              <a:ahLst/>
              <a:cxnLst/>
              <a:rect r="r" b="b" t="t" l="l"/>
              <a:pathLst>
                <a:path h="1369262" w="1874225">
                  <a:moveTo>
                    <a:pt x="0" y="0"/>
                  </a:moveTo>
                  <a:lnTo>
                    <a:pt x="1874225" y="0"/>
                  </a:lnTo>
                  <a:lnTo>
                    <a:pt x="1874225" y="1369262"/>
                  </a:lnTo>
                  <a:lnTo>
                    <a:pt x="0" y="1369262"/>
                  </a:lnTo>
                  <a:close/>
                </a:path>
              </a:pathLst>
            </a:custGeom>
            <a:solidFill>
              <a:srgbClr val="C3C4FA">
                <a:alpha val="14902"/>
              </a:srgbClr>
            </a:solidFill>
            <a:ln w="38100" cap="sq">
              <a:solidFill>
                <a:srgbClr val="605BD4">
                  <a:alpha val="14902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874225" cy="1416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132116"/>
            <a:ext cx="8734179" cy="5198916"/>
          </a:xfrm>
          <a:custGeom>
            <a:avLst/>
            <a:gdLst/>
            <a:ahLst/>
            <a:cxnLst/>
            <a:rect r="r" b="b" t="t" l="l"/>
            <a:pathLst>
              <a:path h="5198916" w="8734179">
                <a:moveTo>
                  <a:pt x="0" y="0"/>
                </a:moveTo>
                <a:lnTo>
                  <a:pt x="8734179" y="0"/>
                </a:lnTo>
                <a:lnTo>
                  <a:pt x="8734179" y="5198916"/>
                </a:lnTo>
                <a:lnTo>
                  <a:pt x="0" y="5198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ADADB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6273143" y="952500"/>
            <a:ext cx="5599576" cy="679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1008C4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주요 기능 및 핵심 기술(3)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939529" y="1791265"/>
            <a:ext cx="4698922" cy="422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trike="noStrike" u="none">
                <a:solidFill>
                  <a:srgbClr val="737373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[ 3. 미취학아동 질병 위험도 예측 ]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6282" y="505291"/>
            <a:ext cx="1609130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605BD4">
                    <a:alpha val="69804"/>
                  </a:srgbClr>
                </a:solidFill>
                <a:latin typeface="Garet Bold"/>
                <a:ea typeface="Garet Bold"/>
                <a:cs typeface="Garet Bold"/>
                <a:sym typeface="Garet Bold"/>
              </a:rPr>
              <a:t>07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04454" y="5702999"/>
            <a:ext cx="6628229" cy="647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9" indent="-205105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과거 기후 데이터를 기반으로, 앞으로의 월별 기후를 예측함.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그에 따른 아동 질병률 예측을 월 별 그래프로 시각화 제공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81834" y="4390044"/>
            <a:ext cx="5473470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기후 예측 및</a:t>
            </a:r>
          </a:p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그에 따른 질병 발생률 예측 시각화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DAGJHk9Pqho</dc:identifier>
  <dcterms:modified xsi:type="dcterms:W3CDTF">2011-08-01T06:04:30Z</dcterms:modified>
  <cp:revision>1</cp:revision>
  <dc:title>프로젝트 기획서_v1.0</dc:title>
</cp:coreProperties>
</file>